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8" r:id="rId3"/>
    <p:sldId id="261" r:id="rId4"/>
    <p:sldId id="260" r:id="rId5"/>
    <p:sldId id="262" r:id="rId6"/>
    <p:sldId id="300" r:id="rId7"/>
    <p:sldId id="301" r:id="rId8"/>
    <p:sldId id="269" r:id="rId9"/>
    <p:sldId id="273" r:id="rId10"/>
    <p:sldId id="270" r:id="rId11"/>
    <p:sldId id="257" r:id="rId12"/>
    <p:sldId id="271" r:id="rId13"/>
    <p:sldId id="263" r:id="rId14"/>
    <p:sldId id="264" r:id="rId15"/>
    <p:sldId id="267" r:id="rId16"/>
    <p:sldId id="266" r:id="rId17"/>
    <p:sldId id="268" r:id="rId18"/>
    <p:sldId id="272" r:id="rId19"/>
    <p:sldId id="274" r:id="rId20"/>
    <p:sldId id="275" r:id="rId21"/>
    <p:sldId id="277" r:id="rId22"/>
    <p:sldId id="278" r:id="rId23"/>
    <p:sldId id="281" r:id="rId24"/>
    <p:sldId id="279" r:id="rId25"/>
    <p:sldId id="282" r:id="rId26"/>
    <p:sldId id="280" r:id="rId27"/>
    <p:sldId id="283" r:id="rId28"/>
    <p:sldId id="287" r:id="rId29"/>
    <p:sldId id="292" r:id="rId30"/>
    <p:sldId id="293" r:id="rId31"/>
    <p:sldId id="285" r:id="rId32"/>
    <p:sldId id="289" r:id="rId33"/>
    <p:sldId id="290" r:id="rId34"/>
    <p:sldId id="291" r:id="rId35"/>
    <p:sldId id="294" r:id="rId36"/>
    <p:sldId id="295" r:id="rId37"/>
    <p:sldId id="298" r:id="rId38"/>
    <p:sldId id="296" r:id="rId39"/>
    <p:sldId id="299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8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55" autoAdjust="0"/>
    <p:restoredTop sz="94638" autoAdjust="0"/>
  </p:normalViewPr>
  <p:slideViewPr>
    <p:cSldViewPr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41096-AD0F-495A-93B3-0C5C5560B80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0261AD8-BAA0-4254-A21E-CEDD26C92223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Cuando </a:t>
          </a:r>
          <a:endParaRPr lang="es-ES" dirty="0"/>
        </a:p>
      </dgm:t>
    </dgm:pt>
    <dgm:pt modelId="{32A416F4-C841-434B-B08C-6318982D04DF}" type="parTrans" cxnId="{5ECB9B0A-681A-4DD1-AB1D-94E26BB215AF}">
      <dgm:prSet/>
      <dgm:spPr/>
      <dgm:t>
        <a:bodyPr/>
        <a:lstStyle/>
        <a:p>
          <a:endParaRPr lang="es-ES"/>
        </a:p>
      </dgm:t>
    </dgm:pt>
    <dgm:pt modelId="{A283317D-A8AD-4035-8FA6-A531C1A66FE6}" type="sibTrans" cxnId="{5ECB9B0A-681A-4DD1-AB1D-94E26BB215AF}">
      <dgm:prSet/>
      <dgm:spPr/>
      <dgm:t>
        <a:bodyPr/>
        <a:lstStyle/>
        <a:p>
          <a:endParaRPr lang="es-ES"/>
        </a:p>
      </dgm:t>
    </dgm:pt>
    <dgm:pt modelId="{D949E89D-84B8-4CF1-BDA3-DFF4AD86F76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Julio de cada año</a:t>
          </a:r>
          <a:endParaRPr lang="es-ES" dirty="0"/>
        </a:p>
      </dgm:t>
    </dgm:pt>
    <dgm:pt modelId="{5EBBFA53-7CDE-4526-BD67-D97A25693C81}" type="parTrans" cxnId="{DA0E367D-068F-4BFF-8CA6-C6CA75A77FDC}">
      <dgm:prSet/>
      <dgm:spPr/>
      <dgm:t>
        <a:bodyPr/>
        <a:lstStyle/>
        <a:p>
          <a:endParaRPr lang="es-ES"/>
        </a:p>
      </dgm:t>
    </dgm:pt>
    <dgm:pt modelId="{D908D11C-820D-40C4-B096-32555B5F6A55}" type="sibTrans" cxnId="{DA0E367D-068F-4BFF-8CA6-C6CA75A77FDC}">
      <dgm:prSet/>
      <dgm:spPr/>
      <dgm:t>
        <a:bodyPr/>
        <a:lstStyle/>
        <a:p>
          <a:endParaRPr lang="es-ES"/>
        </a:p>
      </dgm:t>
    </dgm:pt>
    <dgm:pt modelId="{4F0FF8C2-F922-43F9-B842-CF2C6FD034F0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Como</a:t>
          </a:r>
          <a:endParaRPr lang="es-ES" dirty="0"/>
        </a:p>
      </dgm:t>
    </dgm:pt>
    <dgm:pt modelId="{9182D90F-EFBB-471D-8FA0-2BB9018AD5A5}" type="parTrans" cxnId="{5EC578E9-BBE6-4E61-B8D5-EEEFA60F9A0D}">
      <dgm:prSet/>
      <dgm:spPr/>
      <dgm:t>
        <a:bodyPr/>
        <a:lstStyle/>
        <a:p>
          <a:endParaRPr lang="es-ES"/>
        </a:p>
      </dgm:t>
    </dgm:pt>
    <dgm:pt modelId="{A77CEF6F-43FB-474E-8BB3-1FCFF414BA7F}" type="sibTrans" cxnId="{5EC578E9-BBE6-4E61-B8D5-EEEFA60F9A0D}">
      <dgm:prSet/>
      <dgm:spPr/>
      <dgm:t>
        <a:bodyPr/>
        <a:lstStyle/>
        <a:p>
          <a:endParaRPr lang="es-ES"/>
        </a:p>
      </dgm:t>
    </dgm:pt>
    <dgm:pt modelId="{65CF65C7-0F43-4CBD-8F40-E63B789246D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Utilizando el modelo de planificación y el programa de la especialidad </a:t>
          </a:r>
          <a:endParaRPr lang="es-ES" dirty="0"/>
        </a:p>
      </dgm:t>
    </dgm:pt>
    <dgm:pt modelId="{104A17BA-FA42-45DD-AB0A-2699D1D3A587}" type="parTrans" cxnId="{0710033C-56FB-4F31-AE1F-E45C9E48D2A5}">
      <dgm:prSet/>
      <dgm:spPr/>
      <dgm:t>
        <a:bodyPr/>
        <a:lstStyle/>
        <a:p>
          <a:endParaRPr lang="es-ES"/>
        </a:p>
      </dgm:t>
    </dgm:pt>
    <dgm:pt modelId="{BE9380F2-5FE0-48B6-944C-2CA2AA614F49}" type="sibTrans" cxnId="{0710033C-56FB-4F31-AE1F-E45C9E48D2A5}">
      <dgm:prSet/>
      <dgm:spPr/>
      <dgm:t>
        <a:bodyPr/>
        <a:lstStyle/>
        <a:p>
          <a:endParaRPr lang="es-ES"/>
        </a:p>
      </dgm:t>
    </dgm:pt>
    <dgm:pt modelId="{CFCF3B73-E377-4E67-B578-2102B68E0911}" type="pres">
      <dgm:prSet presAssocID="{07041096-AD0F-495A-93B3-0C5C5560B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044E244-1416-4CA7-86CB-156CAE3B71C0}" type="pres">
      <dgm:prSet presAssocID="{E0261AD8-BAA0-4254-A21E-CEDD26C92223}" presName="composite" presStyleCnt="0"/>
      <dgm:spPr/>
    </dgm:pt>
    <dgm:pt modelId="{08E18AAC-36A8-4BA9-9CCA-26AEABE4BCE1}" type="pres">
      <dgm:prSet presAssocID="{E0261AD8-BAA0-4254-A21E-CEDD26C9222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B5A0B1-93A0-418D-81C4-6CFF6CB34908}" type="pres">
      <dgm:prSet presAssocID="{E0261AD8-BAA0-4254-A21E-CEDD26C92223}" presName="parSh" presStyleLbl="node1" presStyleIdx="0" presStyleCnt="2"/>
      <dgm:spPr/>
      <dgm:t>
        <a:bodyPr/>
        <a:lstStyle/>
        <a:p>
          <a:endParaRPr lang="es-ES"/>
        </a:p>
      </dgm:t>
    </dgm:pt>
    <dgm:pt modelId="{654A084A-27E6-4D46-AA7C-412C5F7D0057}" type="pres">
      <dgm:prSet presAssocID="{E0261AD8-BAA0-4254-A21E-CEDD26C92223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E314DC-FBA9-4395-815E-048C606B07E6}" type="pres">
      <dgm:prSet presAssocID="{A283317D-A8AD-4035-8FA6-A531C1A66FE6}" presName="sibTrans" presStyleLbl="sibTrans2D1" presStyleIdx="0" presStyleCnt="1"/>
      <dgm:spPr/>
      <dgm:t>
        <a:bodyPr/>
        <a:lstStyle/>
        <a:p>
          <a:endParaRPr lang="es-ES"/>
        </a:p>
      </dgm:t>
    </dgm:pt>
    <dgm:pt modelId="{6EA4A957-4F6E-434A-9129-1DBA84AB46BF}" type="pres">
      <dgm:prSet presAssocID="{A283317D-A8AD-4035-8FA6-A531C1A66FE6}" presName="connTx" presStyleLbl="sibTrans2D1" presStyleIdx="0" presStyleCnt="1"/>
      <dgm:spPr/>
      <dgm:t>
        <a:bodyPr/>
        <a:lstStyle/>
        <a:p>
          <a:endParaRPr lang="es-ES"/>
        </a:p>
      </dgm:t>
    </dgm:pt>
    <dgm:pt modelId="{0DA640ED-6C23-4AAB-9802-197B72CC2D3D}" type="pres">
      <dgm:prSet presAssocID="{4F0FF8C2-F922-43F9-B842-CF2C6FD034F0}" presName="composite" presStyleCnt="0"/>
      <dgm:spPr/>
    </dgm:pt>
    <dgm:pt modelId="{51091BAE-CA20-4FCC-84BC-9266ED2E6CC2}" type="pres">
      <dgm:prSet presAssocID="{4F0FF8C2-F922-43F9-B842-CF2C6FD034F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09792D-1520-4B43-BD0B-B1BA4F68184A}" type="pres">
      <dgm:prSet presAssocID="{4F0FF8C2-F922-43F9-B842-CF2C6FD034F0}" presName="parSh" presStyleLbl="node1" presStyleIdx="1" presStyleCnt="2"/>
      <dgm:spPr/>
      <dgm:t>
        <a:bodyPr/>
        <a:lstStyle/>
        <a:p>
          <a:endParaRPr lang="es-ES"/>
        </a:p>
      </dgm:t>
    </dgm:pt>
    <dgm:pt modelId="{065588EC-44D5-4784-9B2D-F17A34BCBC7F}" type="pres">
      <dgm:prSet presAssocID="{4F0FF8C2-F922-43F9-B842-CF2C6FD034F0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DC028C-63E0-40B6-9ED3-F89E2F446039}" type="presOf" srcId="{A283317D-A8AD-4035-8FA6-A531C1A66FE6}" destId="{17E314DC-FBA9-4395-815E-048C606B07E6}" srcOrd="0" destOrd="0" presId="urn:microsoft.com/office/officeart/2005/8/layout/process3"/>
    <dgm:cxn modelId="{5EC578E9-BBE6-4E61-B8D5-EEEFA60F9A0D}" srcId="{07041096-AD0F-495A-93B3-0C5C5560B808}" destId="{4F0FF8C2-F922-43F9-B842-CF2C6FD034F0}" srcOrd="1" destOrd="0" parTransId="{9182D90F-EFBB-471D-8FA0-2BB9018AD5A5}" sibTransId="{A77CEF6F-43FB-474E-8BB3-1FCFF414BA7F}"/>
    <dgm:cxn modelId="{021FB393-0867-45EB-8489-599C7D83B847}" type="presOf" srcId="{65CF65C7-0F43-4CBD-8F40-E63B789246DE}" destId="{065588EC-44D5-4784-9B2D-F17A34BCBC7F}" srcOrd="0" destOrd="0" presId="urn:microsoft.com/office/officeart/2005/8/layout/process3"/>
    <dgm:cxn modelId="{5ECB9B0A-681A-4DD1-AB1D-94E26BB215AF}" srcId="{07041096-AD0F-495A-93B3-0C5C5560B808}" destId="{E0261AD8-BAA0-4254-A21E-CEDD26C92223}" srcOrd="0" destOrd="0" parTransId="{32A416F4-C841-434B-B08C-6318982D04DF}" sibTransId="{A283317D-A8AD-4035-8FA6-A531C1A66FE6}"/>
    <dgm:cxn modelId="{0710033C-56FB-4F31-AE1F-E45C9E48D2A5}" srcId="{4F0FF8C2-F922-43F9-B842-CF2C6FD034F0}" destId="{65CF65C7-0F43-4CBD-8F40-E63B789246DE}" srcOrd="0" destOrd="0" parTransId="{104A17BA-FA42-45DD-AB0A-2699D1D3A587}" sibTransId="{BE9380F2-5FE0-48B6-944C-2CA2AA614F49}"/>
    <dgm:cxn modelId="{F3B5F9B9-6EFA-4796-AF0B-D262EE7EE0E7}" type="presOf" srcId="{4F0FF8C2-F922-43F9-B842-CF2C6FD034F0}" destId="{51091BAE-CA20-4FCC-84BC-9266ED2E6CC2}" srcOrd="0" destOrd="0" presId="urn:microsoft.com/office/officeart/2005/8/layout/process3"/>
    <dgm:cxn modelId="{E4615C45-F656-4F5C-8B18-00398B0BC16F}" type="presOf" srcId="{A283317D-A8AD-4035-8FA6-A531C1A66FE6}" destId="{6EA4A957-4F6E-434A-9129-1DBA84AB46BF}" srcOrd="1" destOrd="0" presId="urn:microsoft.com/office/officeart/2005/8/layout/process3"/>
    <dgm:cxn modelId="{B2B45B39-9D37-4C4D-BA75-BE77854F6F3A}" type="presOf" srcId="{D949E89D-84B8-4CF1-BDA3-DFF4AD86F76E}" destId="{654A084A-27E6-4D46-AA7C-412C5F7D0057}" srcOrd="0" destOrd="0" presId="urn:microsoft.com/office/officeart/2005/8/layout/process3"/>
    <dgm:cxn modelId="{17A3C7B9-918E-4A32-B7ED-074DB003EAF9}" type="presOf" srcId="{E0261AD8-BAA0-4254-A21E-CEDD26C92223}" destId="{5EB5A0B1-93A0-418D-81C4-6CFF6CB34908}" srcOrd="1" destOrd="0" presId="urn:microsoft.com/office/officeart/2005/8/layout/process3"/>
    <dgm:cxn modelId="{DA0E367D-068F-4BFF-8CA6-C6CA75A77FDC}" srcId="{E0261AD8-BAA0-4254-A21E-CEDD26C92223}" destId="{D949E89D-84B8-4CF1-BDA3-DFF4AD86F76E}" srcOrd="0" destOrd="0" parTransId="{5EBBFA53-7CDE-4526-BD67-D97A25693C81}" sibTransId="{D908D11C-820D-40C4-B096-32555B5F6A55}"/>
    <dgm:cxn modelId="{56C2FA65-A989-47CC-B973-6980D8C98B02}" type="presOf" srcId="{4F0FF8C2-F922-43F9-B842-CF2C6FD034F0}" destId="{8A09792D-1520-4B43-BD0B-B1BA4F68184A}" srcOrd="1" destOrd="0" presId="urn:microsoft.com/office/officeart/2005/8/layout/process3"/>
    <dgm:cxn modelId="{8E38233F-7171-4F94-9894-0E6403DD3EED}" type="presOf" srcId="{E0261AD8-BAA0-4254-A21E-CEDD26C92223}" destId="{08E18AAC-36A8-4BA9-9CCA-26AEABE4BCE1}" srcOrd="0" destOrd="0" presId="urn:microsoft.com/office/officeart/2005/8/layout/process3"/>
    <dgm:cxn modelId="{57E8A9A1-36C2-4FD7-BCE7-B814014D5817}" type="presOf" srcId="{07041096-AD0F-495A-93B3-0C5C5560B808}" destId="{CFCF3B73-E377-4E67-B578-2102B68E0911}" srcOrd="0" destOrd="0" presId="urn:microsoft.com/office/officeart/2005/8/layout/process3"/>
    <dgm:cxn modelId="{297BFA27-14A4-40F4-BC6D-52E86027BBDE}" type="presParOf" srcId="{CFCF3B73-E377-4E67-B578-2102B68E0911}" destId="{0044E244-1416-4CA7-86CB-156CAE3B71C0}" srcOrd="0" destOrd="0" presId="urn:microsoft.com/office/officeart/2005/8/layout/process3"/>
    <dgm:cxn modelId="{4C3D9E34-484E-4478-AAF1-1393F6E2C862}" type="presParOf" srcId="{0044E244-1416-4CA7-86CB-156CAE3B71C0}" destId="{08E18AAC-36A8-4BA9-9CCA-26AEABE4BCE1}" srcOrd="0" destOrd="0" presId="urn:microsoft.com/office/officeart/2005/8/layout/process3"/>
    <dgm:cxn modelId="{454A207F-8285-43A8-AEB9-08315BC800FE}" type="presParOf" srcId="{0044E244-1416-4CA7-86CB-156CAE3B71C0}" destId="{5EB5A0B1-93A0-418D-81C4-6CFF6CB34908}" srcOrd="1" destOrd="0" presId="urn:microsoft.com/office/officeart/2005/8/layout/process3"/>
    <dgm:cxn modelId="{798D6EA7-2857-4883-88C5-C2D14A50578C}" type="presParOf" srcId="{0044E244-1416-4CA7-86CB-156CAE3B71C0}" destId="{654A084A-27E6-4D46-AA7C-412C5F7D0057}" srcOrd="2" destOrd="0" presId="urn:microsoft.com/office/officeart/2005/8/layout/process3"/>
    <dgm:cxn modelId="{44D41EF0-D24B-47A8-BC58-0285E6F35703}" type="presParOf" srcId="{CFCF3B73-E377-4E67-B578-2102B68E0911}" destId="{17E314DC-FBA9-4395-815E-048C606B07E6}" srcOrd="1" destOrd="0" presId="urn:microsoft.com/office/officeart/2005/8/layout/process3"/>
    <dgm:cxn modelId="{AB21F3CD-8895-4A30-845A-65C9B4D89DFD}" type="presParOf" srcId="{17E314DC-FBA9-4395-815E-048C606B07E6}" destId="{6EA4A957-4F6E-434A-9129-1DBA84AB46BF}" srcOrd="0" destOrd="0" presId="urn:microsoft.com/office/officeart/2005/8/layout/process3"/>
    <dgm:cxn modelId="{1FAB8569-8472-4A06-B84E-FEFC643B2C01}" type="presParOf" srcId="{CFCF3B73-E377-4E67-B578-2102B68E0911}" destId="{0DA640ED-6C23-4AAB-9802-197B72CC2D3D}" srcOrd="2" destOrd="0" presId="urn:microsoft.com/office/officeart/2005/8/layout/process3"/>
    <dgm:cxn modelId="{21D487B3-CEAE-461C-BC39-23970184E6B2}" type="presParOf" srcId="{0DA640ED-6C23-4AAB-9802-197B72CC2D3D}" destId="{51091BAE-CA20-4FCC-84BC-9266ED2E6CC2}" srcOrd="0" destOrd="0" presId="urn:microsoft.com/office/officeart/2005/8/layout/process3"/>
    <dgm:cxn modelId="{2D60BCFA-15D3-4D3A-91CC-4BD1364E68B2}" type="presParOf" srcId="{0DA640ED-6C23-4AAB-9802-197B72CC2D3D}" destId="{8A09792D-1520-4B43-BD0B-B1BA4F68184A}" srcOrd="1" destOrd="0" presId="urn:microsoft.com/office/officeart/2005/8/layout/process3"/>
    <dgm:cxn modelId="{598C91E6-2500-4466-AE9A-187C5F1676EC}" type="presParOf" srcId="{0DA640ED-6C23-4AAB-9802-197B72CC2D3D}" destId="{065588EC-44D5-4784-9B2D-F17A34BCBC7F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6E299-555C-4222-9F30-16CD7FDF387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8708661-7C02-4BD1-8EEA-A293C8B1F8B5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SISTEMA DE EVALUACION </a:t>
          </a:r>
          <a:endParaRPr lang="es-ES" dirty="0"/>
        </a:p>
      </dgm:t>
    </dgm:pt>
    <dgm:pt modelId="{F31731AE-8990-4BD4-AB4F-7B123ABBFAD4}" type="parTrans" cxnId="{665E3A51-5098-439C-A013-1F0E1ABEC1AD}">
      <dgm:prSet/>
      <dgm:spPr/>
      <dgm:t>
        <a:bodyPr/>
        <a:lstStyle/>
        <a:p>
          <a:endParaRPr lang="es-ES"/>
        </a:p>
      </dgm:t>
    </dgm:pt>
    <dgm:pt modelId="{35AC6BAB-A577-42AB-83C4-CDBB34CD2B16}" type="sibTrans" cxnId="{665E3A51-5098-439C-A013-1F0E1ABEC1AD}">
      <dgm:prSet/>
      <dgm:spPr/>
      <dgm:t>
        <a:bodyPr/>
        <a:lstStyle/>
        <a:p>
          <a:endParaRPr lang="es-ES"/>
        </a:p>
      </dgm:t>
    </dgm:pt>
    <dgm:pt modelId="{17B501DC-0CD9-4D24-AC1E-0DC09BCB9847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ES" dirty="0" smtClean="0"/>
            <a:t>Capitulo 6 Reglamento de residencia </a:t>
          </a:r>
          <a:endParaRPr lang="es-ES" dirty="0"/>
        </a:p>
      </dgm:t>
    </dgm:pt>
    <dgm:pt modelId="{71033A6C-906C-4072-8BEF-7E09154282E6}" type="parTrans" cxnId="{0C3E5B41-9D9D-4731-9EC0-B5301CDBD39C}">
      <dgm:prSet/>
      <dgm:spPr/>
      <dgm:t>
        <a:bodyPr/>
        <a:lstStyle/>
        <a:p>
          <a:endParaRPr lang="es-ES"/>
        </a:p>
      </dgm:t>
    </dgm:pt>
    <dgm:pt modelId="{2EEA117A-B171-4855-B440-29FA84C2A260}" type="sibTrans" cxnId="{0C3E5B41-9D9D-4731-9EC0-B5301CDBD39C}">
      <dgm:prSet/>
      <dgm:spPr/>
      <dgm:t>
        <a:bodyPr/>
        <a:lstStyle/>
        <a:p>
          <a:endParaRPr lang="es-ES"/>
        </a:p>
      </dgm:t>
    </dgm:pt>
    <dgm:pt modelId="{CE976C4C-5075-42EC-88EA-A2EAF9233F85}" type="pres">
      <dgm:prSet presAssocID="{A356E299-555C-4222-9F30-16CD7FDF387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CE99ED-B4A8-4E26-B4CE-6EF3817534F8}" type="pres">
      <dgm:prSet presAssocID="{98708661-7C02-4BD1-8EEA-A293C8B1F8B5}" presName="linNode" presStyleCnt="0"/>
      <dgm:spPr/>
    </dgm:pt>
    <dgm:pt modelId="{CE7EA689-E582-44F5-BB9C-972AD8F4249E}" type="pres">
      <dgm:prSet presAssocID="{98708661-7C02-4BD1-8EEA-A293C8B1F8B5}" presName="parentShp" presStyleLbl="node1" presStyleIdx="0" presStyleCnt="1" custLinFactNeighborX="-1861" custLinFactNeighborY="-267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A88E07-A61C-480A-8773-A47C045FBEA2}" type="pres">
      <dgm:prSet presAssocID="{98708661-7C02-4BD1-8EEA-A293C8B1F8B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5E3A51-5098-439C-A013-1F0E1ABEC1AD}" srcId="{A356E299-555C-4222-9F30-16CD7FDF387C}" destId="{98708661-7C02-4BD1-8EEA-A293C8B1F8B5}" srcOrd="0" destOrd="0" parTransId="{F31731AE-8990-4BD4-AB4F-7B123ABBFAD4}" sibTransId="{35AC6BAB-A577-42AB-83C4-CDBB34CD2B16}"/>
    <dgm:cxn modelId="{0C3E5B41-9D9D-4731-9EC0-B5301CDBD39C}" srcId="{98708661-7C02-4BD1-8EEA-A293C8B1F8B5}" destId="{17B501DC-0CD9-4D24-AC1E-0DC09BCB9847}" srcOrd="0" destOrd="0" parTransId="{71033A6C-906C-4072-8BEF-7E09154282E6}" sibTransId="{2EEA117A-B171-4855-B440-29FA84C2A260}"/>
    <dgm:cxn modelId="{B63D88F9-1828-430E-9199-8403473A75F1}" type="presOf" srcId="{17B501DC-0CD9-4D24-AC1E-0DC09BCB9847}" destId="{A7A88E07-A61C-480A-8773-A47C045FBEA2}" srcOrd="0" destOrd="0" presId="urn:microsoft.com/office/officeart/2005/8/layout/vList6"/>
    <dgm:cxn modelId="{1B9B0E60-A0F9-46DD-A819-1A6F5D6FD617}" type="presOf" srcId="{98708661-7C02-4BD1-8EEA-A293C8B1F8B5}" destId="{CE7EA689-E582-44F5-BB9C-972AD8F4249E}" srcOrd="0" destOrd="0" presId="urn:microsoft.com/office/officeart/2005/8/layout/vList6"/>
    <dgm:cxn modelId="{7E72210A-F295-4FA4-B497-F9BA6B4A8F63}" type="presOf" srcId="{A356E299-555C-4222-9F30-16CD7FDF387C}" destId="{CE976C4C-5075-42EC-88EA-A2EAF9233F85}" srcOrd="0" destOrd="0" presId="urn:microsoft.com/office/officeart/2005/8/layout/vList6"/>
    <dgm:cxn modelId="{C8E7FDBE-EAB9-4FB6-87FA-D76274AA0C66}" type="presParOf" srcId="{CE976C4C-5075-42EC-88EA-A2EAF9233F85}" destId="{78CE99ED-B4A8-4E26-B4CE-6EF3817534F8}" srcOrd="0" destOrd="0" presId="urn:microsoft.com/office/officeart/2005/8/layout/vList6"/>
    <dgm:cxn modelId="{618C7043-CA02-4BA6-89F6-D52871A2C828}" type="presParOf" srcId="{78CE99ED-B4A8-4E26-B4CE-6EF3817534F8}" destId="{CE7EA689-E582-44F5-BB9C-972AD8F4249E}" srcOrd="0" destOrd="0" presId="urn:microsoft.com/office/officeart/2005/8/layout/vList6"/>
    <dgm:cxn modelId="{F67A52BF-0AB5-4280-A6E5-6E7BD7ED0873}" type="presParOf" srcId="{78CE99ED-B4A8-4E26-B4CE-6EF3817534F8}" destId="{A7A88E07-A61C-480A-8773-A47C045FBEA2}" srcOrd="1" destOrd="0" presId="urn:microsoft.com/office/officeart/2005/8/layout/vList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5A0B1-93A0-418D-81C4-6CFF6CB34908}">
      <dsp:nvSpPr>
        <dsp:cNvPr id="0" name=""/>
        <dsp:cNvSpPr/>
      </dsp:nvSpPr>
      <dsp:spPr>
        <a:xfrm>
          <a:off x="2523" y="591999"/>
          <a:ext cx="2166669" cy="86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shade val="30000"/>
              <a:satMod val="12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Cuando </a:t>
          </a:r>
          <a:endParaRPr lang="es-ES" sz="2000" kern="1200" dirty="0"/>
        </a:p>
      </dsp:txBody>
      <dsp:txXfrm>
        <a:off x="2523" y="591999"/>
        <a:ext cx="2166669" cy="576000"/>
      </dsp:txXfrm>
    </dsp:sp>
    <dsp:sp modelId="{654A084A-27E6-4D46-AA7C-412C5F7D0057}">
      <dsp:nvSpPr>
        <dsp:cNvPr id="0" name=""/>
        <dsp:cNvSpPr/>
      </dsp:nvSpPr>
      <dsp:spPr>
        <a:xfrm>
          <a:off x="446299" y="1168000"/>
          <a:ext cx="2166669" cy="230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Julio de cada año</a:t>
          </a:r>
          <a:endParaRPr lang="es-ES" sz="2000" kern="1200" dirty="0"/>
        </a:p>
      </dsp:txBody>
      <dsp:txXfrm>
        <a:off x="509759" y="1231460"/>
        <a:ext cx="2039749" cy="2177080"/>
      </dsp:txXfrm>
    </dsp:sp>
    <dsp:sp modelId="{17E314DC-FBA9-4395-815E-048C606B07E6}">
      <dsp:nvSpPr>
        <dsp:cNvPr id="0" name=""/>
        <dsp:cNvSpPr/>
      </dsp:nvSpPr>
      <dsp:spPr>
        <a:xfrm>
          <a:off x="2497652" y="610280"/>
          <a:ext cx="696333" cy="539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>
        <a:off x="2497652" y="718168"/>
        <a:ext cx="534502" cy="323662"/>
      </dsp:txXfrm>
    </dsp:sp>
    <dsp:sp modelId="{8A09792D-1520-4B43-BD0B-B1BA4F68184A}">
      <dsp:nvSpPr>
        <dsp:cNvPr id="0" name=""/>
        <dsp:cNvSpPr/>
      </dsp:nvSpPr>
      <dsp:spPr>
        <a:xfrm>
          <a:off x="3483030" y="591999"/>
          <a:ext cx="2166669" cy="86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shade val="30000"/>
              <a:satMod val="12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Como</a:t>
          </a:r>
          <a:endParaRPr lang="es-ES" sz="2000" kern="1200" dirty="0"/>
        </a:p>
      </dsp:txBody>
      <dsp:txXfrm>
        <a:off x="3483030" y="591999"/>
        <a:ext cx="2166669" cy="576000"/>
      </dsp:txXfrm>
    </dsp:sp>
    <dsp:sp modelId="{065588EC-44D5-4784-9B2D-F17A34BCBC7F}">
      <dsp:nvSpPr>
        <dsp:cNvPr id="0" name=""/>
        <dsp:cNvSpPr/>
      </dsp:nvSpPr>
      <dsp:spPr>
        <a:xfrm>
          <a:off x="3926806" y="1168000"/>
          <a:ext cx="2166669" cy="230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Utilizando el modelo de planificación y el programa de la especialidad </a:t>
          </a:r>
          <a:endParaRPr lang="es-ES" sz="2000" kern="1200" dirty="0"/>
        </a:p>
      </dsp:txBody>
      <dsp:txXfrm>
        <a:off x="3990266" y="1231460"/>
        <a:ext cx="2039749" cy="2177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32FC7-0771-4E3C-9D10-659EE5CD44C1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74976-CB95-4E8E-8ED2-D588DD435D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74976-CB95-4E8E-8ED2-D588DD435D57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73013D-777F-4F40-B4A6-1C0C8E22FB6F}" type="slidenum">
              <a:rPr lang="es-ES" smtClean="0">
                <a:latin typeface="Arial" pitchFamily="34" charset="0"/>
              </a:rPr>
              <a:pPr/>
              <a:t>37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5C5EF3-22DC-404A-930F-4736FA136164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68E9CF-8DFB-41F0-BA10-CD60C6C0DA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09847" y="2060847"/>
            <a:ext cx="75243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rgbClr val="1708DE"/>
                    </a:gs>
                    <a:gs pos="49000">
                      <a:schemeClr val="tx1"/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TALLER  METODOLÓGICO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rgbClr val="1708DE"/>
                    </a:gs>
                    <a:gs pos="49000">
                      <a:schemeClr val="tx1"/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 ESPECIALIZACIÓN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143000"/>
          </a:xfrm>
        </p:spPr>
        <p:txBody>
          <a:bodyPr/>
          <a:lstStyle/>
          <a:p>
            <a:pPr algn="ctr"/>
            <a:r>
              <a:rPr lang="es-ES" sz="3200" dirty="0" smtClean="0"/>
              <a:t>Dificultades con la planificación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85786" y="1357298"/>
            <a:ext cx="7858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Solo se describen como FOE el seminario</a:t>
            </a:r>
          </a:p>
          <a:p>
            <a:pPr algn="just"/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No se especifican la duración de la FOE</a:t>
            </a:r>
          </a:p>
          <a:p>
            <a:pPr algn="just"/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No se define el responsable de la actividad docente</a:t>
            </a:r>
          </a:p>
          <a:p>
            <a:pPr algn="just"/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Se nombran residentes para desarrollar la actividad     </a:t>
            </a:r>
          </a:p>
          <a:p>
            <a:pPr algn="just"/>
            <a:r>
              <a:rPr lang="es-ES" sz="2400" dirty="0" smtClean="0"/>
              <a:t>   docentes</a:t>
            </a:r>
          </a:p>
          <a:p>
            <a:pPr algn="just"/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No se describen correctamente las  Unidades   </a:t>
            </a:r>
          </a:p>
          <a:p>
            <a:pPr algn="just"/>
            <a:r>
              <a:rPr lang="es-ES" sz="2400" dirty="0" smtClean="0"/>
              <a:t>   lógicas de contenido</a:t>
            </a:r>
          </a:p>
          <a:p>
            <a:pPr algn="just"/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 No se definen las fechas de cada semana 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lang="es-ES" sz="3200" dirty="0">
                <a:effectLst/>
              </a:rPr>
              <a:t>Planificación del calendario de exámenes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057546520"/>
              </p:ext>
            </p:extLst>
          </p:nvPr>
        </p:nvGraphicFramePr>
        <p:xfrm>
          <a:off x="1331640" y="1484784"/>
          <a:ext cx="6984776" cy="3662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5787"/>
                <a:gridCol w="1966992"/>
                <a:gridCol w="2461997"/>
              </a:tblGrid>
              <a:tr h="58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 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Ordinaria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Extra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Promoción (pase de año y pre estatal)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Julio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marzo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0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</a:rPr>
                        <a:t>Estatal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Octubre Noviembre 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</a:rPr>
                        <a:t>Abril </a:t>
                      </a:r>
                      <a:r>
                        <a:rPr lang="es-ES" sz="2400" dirty="0">
                          <a:effectLst/>
                        </a:rPr>
                        <a:t>mayo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36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143000"/>
          </a:xfrm>
        </p:spPr>
        <p:txBody>
          <a:bodyPr/>
          <a:lstStyle/>
          <a:p>
            <a:pPr algn="ctr">
              <a:buNone/>
            </a:pPr>
            <a:r>
              <a:rPr lang="es-ES" sz="3200" dirty="0" smtClean="0"/>
              <a:t>Dificultades con la planificación del calendario de exámenes 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00034" y="1500174"/>
            <a:ext cx="8001056" cy="442915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Se proponen miembros de tribunales sin conciliarlo con los  servicios (fallecidos, jubilado, misión,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No se planifican todos los residentes que se deben examinar en el periodo.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Planificación de residentes que no tiene el tiempo establecido para examinarse.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Se proponen residentes que no tiene completa la documentación en su expedientes (proyectos, actas de examines, tarjetas incompletas)  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064896" cy="1143000"/>
          </a:xfrm>
        </p:spPr>
        <p:txBody>
          <a:bodyPr/>
          <a:lstStyle/>
          <a:p>
            <a:r>
              <a:rPr lang="es-ES" sz="3200" dirty="0" smtClean="0">
                <a:effectLst/>
              </a:rPr>
              <a:t>Desarrollo </a:t>
            </a:r>
            <a:r>
              <a:rPr lang="es-ES" sz="3200" dirty="0"/>
              <a:t>proceso de especialización </a:t>
            </a:r>
            <a:r>
              <a:rPr lang="es-ES" sz="4800" dirty="0"/>
              <a:t/>
            </a:r>
            <a:br>
              <a:rPr lang="es-ES" sz="4800" dirty="0"/>
            </a:b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7848872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es-ES" dirty="0"/>
              <a:t>Para el </a:t>
            </a:r>
            <a:r>
              <a:rPr lang="es-ES" dirty="0" smtClean="0"/>
              <a:t>proceso </a:t>
            </a:r>
            <a:r>
              <a:rPr lang="es-ES" dirty="0"/>
              <a:t>formativo en el postgrado </a:t>
            </a:r>
            <a:r>
              <a:rPr lang="es-ES" dirty="0" smtClean="0"/>
              <a:t>se debe</a:t>
            </a:r>
          </a:p>
          <a:p>
            <a:pPr algn="just"/>
            <a:r>
              <a:rPr lang="es-ES" dirty="0" smtClean="0"/>
              <a:t>Definir el tutor científico y docente de cada residente.</a:t>
            </a:r>
          </a:p>
          <a:p>
            <a:pPr algn="just"/>
            <a:r>
              <a:rPr lang="es-ES" dirty="0" smtClean="0"/>
              <a:t>Desarrollar </a:t>
            </a:r>
            <a:r>
              <a:rPr lang="es-ES" dirty="0"/>
              <a:t>actividades </a:t>
            </a:r>
            <a:r>
              <a:rPr lang="es-ES" dirty="0" smtClean="0"/>
              <a:t>docentes asistenciales</a:t>
            </a:r>
          </a:p>
          <a:p>
            <a:pPr algn="just"/>
            <a:r>
              <a:rPr lang="es-ES" dirty="0"/>
              <a:t>Desarrollar actividades </a:t>
            </a:r>
            <a:r>
              <a:rPr lang="es-ES" dirty="0" smtClean="0"/>
              <a:t>académicas </a:t>
            </a:r>
          </a:p>
          <a:p>
            <a:pPr algn="just"/>
            <a:r>
              <a:rPr lang="es-ES" dirty="0" smtClean="0"/>
              <a:t>Desarrollar actividades </a:t>
            </a:r>
            <a:r>
              <a:rPr lang="es-ES" dirty="0" err="1" smtClean="0"/>
              <a:t>cientificas</a:t>
            </a:r>
            <a:r>
              <a:rPr lang="es-ES" dirty="0" smtClean="0"/>
              <a:t> </a:t>
            </a:r>
          </a:p>
          <a:p>
            <a:pPr algn="just"/>
            <a:r>
              <a:rPr lang="es-ES" dirty="0"/>
              <a:t>Desarrollar actividades </a:t>
            </a:r>
            <a:r>
              <a:rPr lang="es-ES" dirty="0" smtClean="0"/>
              <a:t>dirección </a:t>
            </a:r>
          </a:p>
          <a:p>
            <a:pPr algn="just"/>
            <a:r>
              <a:rPr lang="es-ES" dirty="0"/>
              <a:t>Desarrollar actividades </a:t>
            </a:r>
            <a:r>
              <a:rPr lang="es-ES" dirty="0" smtClean="0"/>
              <a:t>docentes 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581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0"/>
            <a:ext cx="6512511" cy="1143000"/>
          </a:xfrm>
        </p:spPr>
        <p:txBody>
          <a:bodyPr/>
          <a:lstStyle/>
          <a:p>
            <a:r>
              <a:rPr lang="es-ES" sz="3200" dirty="0" smtClean="0"/>
              <a:t>Tutor: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424936" cy="5328592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El </a:t>
            </a:r>
            <a:r>
              <a:rPr lang="es-ES" sz="2000" dirty="0"/>
              <a:t>residente </a:t>
            </a:r>
            <a:r>
              <a:rPr lang="es-ES" sz="2000" dirty="0" smtClean="0"/>
              <a:t>desde el inicio de su formación debe tener </a:t>
            </a:r>
            <a:r>
              <a:rPr lang="es-ES" sz="2000" dirty="0"/>
              <a:t>uno o dos tutores, ya que </a:t>
            </a:r>
            <a:r>
              <a:rPr lang="es-ES" sz="2000" dirty="0" smtClean="0"/>
              <a:t>en algunos </a:t>
            </a:r>
            <a:r>
              <a:rPr lang="es-ES" sz="2000" dirty="0"/>
              <a:t>casos un tutor puede realizar las dos funciones, ellos son</a:t>
            </a:r>
            <a:r>
              <a:rPr lang="es-ES" sz="2000" dirty="0" smtClean="0"/>
              <a:t>: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/>
              <a:t>Tutor Principal</a:t>
            </a:r>
            <a:r>
              <a:rPr lang="es-ES" sz="2000" dirty="0"/>
              <a:t>: Docente de la especialidad, responsable máximo de la </a:t>
            </a:r>
            <a:r>
              <a:rPr lang="es-ES" sz="2000" dirty="0" smtClean="0"/>
              <a:t>formación integral </a:t>
            </a:r>
            <a:r>
              <a:rPr lang="es-ES" sz="2000" dirty="0"/>
              <a:t>del especialista, quien además de brindarle asesoría directa durante </a:t>
            </a:r>
            <a:r>
              <a:rPr lang="es-ES" sz="2000" dirty="0" smtClean="0"/>
              <a:t>la mayor </a:t>
            </a:r>
            <a:r>
              <a:rPr lang="es-ES" sz="2000" dirty="0"/>
              <a:t>parte del tiempo definido por el plan de estudios, coordina todo </a:t>
            </a:r>
            <a:r>
              <a:rPr lang="es-ES" sz="2000" dirty="0" smtClean="0"/>
              <a:t>lo relacionado </a:t>
            </a:r>
            <a:r>
              <a:rPr lang="es-ES" sz="2000" dirty="0"/>
              <a:t>con las estancias, rotaciones y </a:t>
            </a:r>
            <a:r>
              <a:rPr lang="es-ES" sz="2000" dirty="0" smtClean="0"/>
              <a:t>TTE; </a:t>
            </a:r>
            <a:r>
              <a:rPr lang="es-ES" sz="2000" dirty="0"/>
              <a:t>controla el desarrollo de su aprendizaje y las </a:t>
            </a:r>
            <a:r>
              <a:rPr lang="es-ES" sz="2000" dirty="0" smtClean="0"/>
              <a:t>evaluaciones recibidas</a:t>
            </a:r>
            <a:r>
              <a:rPr lang="es-ES" sz="2000" dirty="0"/>
              <a:t>; así como define y programa medidas para la superación de las </a:t>
            </a:r>
            <a:r>
              <a:rPr lang="es-ES" sz="2000" dirty="0" smtClean="0"/>
              <a:t>deficiencias detectadas.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- </a:t>
            </a:r>
            <a:r>
              <a:rPr lang="es-ES" sz="2000" b="1" dirty="0"/>
              <a:t>Tutor del Trabajo de Terminación de la Especialidad</a:t>
            </a:r>
            <a:r>
              <a:rPr lang="es-ES" sz="2000" dirty="0"/>
              <a:t>: docente, especialista </a:t>
            </a:r>
            <a:r>
              <a:rPr lang="es-ES" sz="2000" dirty="0" smtClean="0"/>
              <a:t>o investigador </a:t>
            </a:r>
            <a:r>
              <a:rPr lang="es-ES" sz="2000" dirty="0"/>
              <a:t>que con experiencia en ese campo del conocimiento orienta y </a:t>
            </a:r>
            <a:r>
              <a:rPr lang="es-ES" sz="2000" dirty="0" smtClean="0"/>
              <a:t>controla el </a:t>
            </a:r>
            <a:r>
              <a:rPr lang="es-ES" sz="2000" dirty="0"/>
              <a:t>desarrollo del </a:t>
            </a:r>
            <a:r>
              <a:rPr lang="es-ES" sz="2000" dirty="0" smtClean="0"/>
              <a:t>TTE</a:t>
            </a:r>
            <a:endParaRPr lang="es-ES" sz="2000" dirty="0"/>
          </a:p>
        </p:txBody>
      </p:sp>
    </p:spTree>
    <p:extLst>
      <p:ext uri="{BB962C8B-B14F-4D97-AF65-F5344CB8AC3E}">
        <p14:creationId xmlns="" xmlns:p14="http://schemas.microsoft.com/office/powerpoint/2010/main" val="29484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60840" cy="1143000"/>
          </a:xfrm>
        </p:spPr>
        <p:txBody>
          <a:bodyPr/>
          <a:lstStyle/>
          <a:p>
            <a:r>
              <a:rPr lang="es-ES" dirty="0" smtClean="0"/>
              <a:t>Principales dificultades con los tutores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352928" cy="3474720"/>
          </a:xfrm>
        </p:spPr>
        <p:txBody>
          <a:bodyPr/>
          <a:lstStyle/>
          <a:p>
            <a:pPr algn="just"/>
            <a:r>
              <a:rPr lang="es-ES" dirty="0" smtClean="0"/>
              <a:t>Residentes que inician sus especialidades en otros servicios y previamente no se presentan a su profesores ni se le asigna de estos su tutor.</a:t>
            </a:r>
          </a:p>
          <a:p>
            <a:pPr marL="45720" indent="0" algn="just">
              <a:buNone/>
            </a:pPr>
            <a:r>
              <a:rPr lang="es-ES" dirty="0" smtClean="0"/>
              <a:t>  </a:t>
            </a:r>
          </a:p>
          <a:p>
            <a:r>
              <a:rPr lang="es-ES" dirty="0" smtClean="0"/>
              <a:t> Insuficientes numero de tutores en algunas especialidades.</a:t>
            </a:r>
          </a:p>
          <a:p>
            <a:pPr marL="45720" indent="0">
              <a:buNone/>
            </a:pPr>
            <a:endParaRPr lang="es-ES" dirty="0" smtClean="0"/>
          </a:p>
          <a:p>
            <a:r>
              <a:rPr lang="es-ES" dirty="0" smtClean="0"/>
              <a:t> Tutores de TTE fantasmas 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83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0743" cy="1143000"/>
          </a:xfrm>
        </p:spPr>
        <p:txBody>
          <a:bodyPr/>
          <a:lstStyle/>
          <a:p>
            <a:pPr algn="l"/>
            <a:r>
              <a:rPr lang="es-ES" sz="3200" dirty="0" smtClean="0"/>
              <a:t>Actividades </a:t>
            </a:r>
            <a:r>
              <a:rPr lang="es-ES" sz="3200" dirty="0"/>
              <a:t>docentes </a:t>
            </a:r>
            <a:r>
              <a:rPr lang="es-ES" sz="3200" dirty="0" smtClean="0"/>
              <a:t>asistenciales Educación en el trabajo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Pase de visita</a:t>
            </a:r>
          </a:p>
          <a:p>
            <a:pPr lvl="0"/>
            <a:r>
              <a:rPr lang="es-ES" dirty="0"/>
              <a:t>Atención ambulatoria</a:t>
            </a:r>
          </a:p>
          <a:p>
            <a:pPr lvl="0"/>
            <a:r>
              <a:rPr lang="es-ES" dirty="0" smtClean="0"/>
              <a:t>Guardia: </a:t>
            </a:r>
            <a:r>
              <a:rPr lang="es-ES" dirty="0">
                <a:solidFill>
                  <a:srgbClr val="FF0000"/>
                </a:solidFill>
              </a:rPr>
              <a:t>con una periodicidad no mayor de 7 días ni menor de </a:t>
            </a:r>
            <a:r>
              <a:rPr lang="es-ES" dirty="0" smtClean="0">
                <a:solidFill>
                  <a:srgbClr val="FF0000"/>
                </a:solidFill>
              </a:rPr>
              <a:t>4 días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Presentación de casos</a:t>
            </a:r>
          </a:p>
          <a:p>
            <a:pPr lvl="0"/>
            <a:r>
              <a:rPr lang="es-ES" dirty="0"/>
              <a:t>Discusión diagnóstica</a:t>
            </a:r>
          </a:p>
          <a:p>
            <a:pPr lvl="0"/>
            <a:r>
              <a:rPr lang="es-ES" dirty="0"/>
              <a:t>Atención médico – </a:t>
            </a:r>
            <a:r>
              <a:rPr lang="es-ES" dirty="0" smtClean="0"/>
              <a:t>quirúrgica.</a:t>
            </a:r>
            <a:endParaRPr lang="es-ES" dirty="0"/>
          </a:p>
          <a:p>
            <a:pPr lvl="0"/>
            <a:r>
              <a:rPr lang="es-ES" dirty="0"/>
              <a:t>Entrega de Guardia</a:t>
            </a:r>
          </a:p>
          <a:p>
            <a:pPr lvl="0"/>
            <a:r>
              <a:rPr lang="es-ES" dirty="0"/>
              <a:t>Habilidades Específicas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0605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7" y="188640"/>
            <a:ext cx="7910264" cy="1584176"/>
          </a:xfrm>
        </p:spPr>
        <p:txBody>
          <a:bodyPr/>
          <a:lstStyle/>
          <a:p>
            <a:r>
              <a:rPr lang="es-ES" u="sng" dirty="0">
                <a:effectLst/>
              </a:rPr>
              <a:t>Actividades académicas</a:t>
            </a:r>
            <a:endParaRPr lang="es-ES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064896" cy="4176464"/>
          </a:xfrm>
        </p:spPr>
        <p:txBody>
          <a:bodyPr/>
          <a:lstStyle/>
          <a:p>
            <a:pPr lvl="0"/>
            <a:r>
              <a:rPr lang="es-ES" dirty="0"/>
              <a:t>Clase práctica</a:t>
            </a:r>
          </a:p>
          <a:p>
            <a:pPr lvl="0"/>
            <a:r>
              <a:rPr lang="es-ES" dirty="0"/>
              <a:t>Seminarios</a:t>
            </a:r>
          </a:p>
          <a:p>
            <a:pPr lvl="0"/>
            <a:r>
              <a:rPr lang="es-ES" dirty="0"/>
              <a:t>Revisiones bibliográficas</a:t>
            </a:r>
          </a:p>
          <a:p>
            <a:pPr lvl="0"/>
            <a:r>
              <a:rPr lang="es-ES" dirty="0" smtClean="0"/>
              <a:t>Trabajo </a:t>
            </a:r>
            <a:r>
              <a:rPr lang="es-ES" dirty="0"/>
              <a:t>independiente </a:t>
            </a:r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7238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43000"/>
          </a:xfrm>
        </p:spPr>
        <p:txBody>
          <a:bodyPr/>
          <a:lstStyle/>
          <a:p>
            <a:pPr algn="ctr"/>
            <a:r>
              <a:rPr lang="es-ES" sz="3200" dirty="0" smtClean="0"/>
              <a:t>Tipos de seminarios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00100" y="1000108"/>
            <a:ext cx="7429552" cy="5000660"/>
          </a:xfrm>
        </p:spPr>
        <p:txBody>
          <a:bodyPr>
            <a:normAutofit/>
          </a:bodyPr>
          <a:lstStyle/>
          <a:p>
            <a:r>
              <a:rPr lang="es-ES" dirty="0" smtClean="0"/>
              <a:t>Seminario de Preguntas y Respuestas.</a:t>
            </a:r>
          </a:p>
          <a:p>
            <a:r>
              <a:rPr lang="es-ES" dirty="0" smtClean="0"/>
              <a:t>Seminario de Lectura Comentada de la Fuente.</a:t>
            </a:r>
          </a:p>
          <a:p>
            <a:r>
              <a:rPr lang="es-ES" dirty="0" smtClean="0"/>
              <a:t>Seminario Taller.</a:t>
            </a:r>
          </a:p>
          <a:p>
            <a:r>
              <a:rPr lang="es-ES" dirty="0" smtClean="0"/>
              <a:t>Seminario </a:t>
            </a:r>
            <a:r>
              <a:rPr lang="es-ES" dirty="0" err="1" smtClean="0"/>
              <a:t>Problémico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Seminario tipo Informe Oral y Escrito.</a:t>
            </a:r>
          </a:p>
          <a:p>
            <a:r>
              <a:rPr lang="es-ES" dirty="0" smtClean="0"/>
              <a:t>Seminario tipo Ponencia.</a:t>
            </a:r>
          </a:p>
          <a:p>
            <a:r>
              <a:rPr lang="es-ES" dirty="0" smtClean="0"/>
              <a:t>Seminario Conversación Detallada.</a:t>
            </a:r>
          </a:p>
          <a:p>
            <a:r>
              <a:rPr lang="es-ES" dirty="0" smtClean="0"/>
              <a:t> Seminario Conferencia de Prensa.</a:t>
            </a:r>
          </a:p>
          <a:p>
            <a:r>
              <a:rPr lang="es-ES" dirty="0" smtClean="0"/>
              <a:t>Seminario Simposio.</a:t>
            </a:r>
          </a:p>
          <a:p>
            <a:r>
              <a:rPr lang="es-ES" dirty="0" smtClean="0"/>
              <a:t>Seminario Conferencia Teórica.</a:t>
            </a:r>
          </a:p>
          <a:p>
            <a:r>
              <a:rPr lang="es-ES" dirty="0" smtClean="0"/>
              <a:t>Combinaciones de seminarios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978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Desarrollar actividades científicas.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Cumplimiento de tareas de investigación (no TTE)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Participación en actividades científicas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Presentación de trabajos en actividades científicas</a:t>
            </a:r>
          </a:p>
          <a:p>
            <a:pPr lvl="1" algn="just">
              <a:buFont typeface="Wingdings" pitchFamily="2" charset="2"/>
              <a:buChar char="ü"/>
            </a:pPr>
            <a:endParaRPr lang="es-ES" dirty="0" smtClean="0"/>
          </a:p>
          <a:p>
            <a:pPr algn="just"/>
            <a:r>
              <a:rPr lang="es-ES" dirty="0" smtClean="0"/>
              <a:t>Desarrollar actividades dirección </a:t>
            </a:r>
          </a:p>
          <a:p>
            <a:pPr algn="just">
              <a:buNone/>
            </a:pPr>
            <a:r>
              <a:rPr lang="es-ES" dirty="0" smtClean="0"/>
              <a:t>	Planificación, organización, ejecución y control de actividades de dirección. </a:t>
            </a:r>
            <a:r>
              <a:rPr lang="es-ES" dirty="0" err="1" smtClean="0"/>
              <a:t>Ej</a:t>
            </a:r>
            <a:r>
              <a:rPr lang="es-ES" dirty="0" smtClean="0"/>
              <a:t>: </a:t>
            </a:r>
            <a:r>
              <a:rPr lang="es-ES" dirty="0" err="1" smtClean="0"/>
              <a:t>planificacion</a:t>
            </a:r>
            <a:r>
              <a:rPr lang="es-ES" dirty="0" smtClean="0"/>
              <a:t> de guardias, consultas, control de las estadísticas. 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Desarrollar actividades docentes </a:t>
            </a:r>
          </a:p>
          <a:p>
            <a:pPr algn="just">
              <a:buNone/>
            </a:pPr>
            <a:r>
              <a:rPr lang="es-ES" dirty="0" smtClean="0"/>
              <a:t>	Preparación docente metodológica</a:t>
            </a:r>
            <a:endParaRPr lang="es-ES" b="1" dirty="0" smtClean="0"/>
          </a:p>
          <a:p>
            <a:pPr algn="just">
              <a:buNone/>
            </a:pPr>
            <a:r>
              <a:rPr lang="es-ES" dirty="0" smtClean="0"/>
              <a:t>	Cumplimiento de tareas docentes ( de educación en el trabajo no evaluativa)</a:t>
            </a:r>
            <a:endParaRPr lang="es-ES" b="1" dirty="0" smtClean="0"/>
          </a:p>
          <a:p>
            <a:pPr algn="just"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6"/>
          <p:cNvGrpSpPr>
            <a:grpSpLocks/>
          </p:cNvGrpSpPr>
          <p:nvPr/>
        </p:nvGrpSpPr>
        <p:grpSpPr bwMode="auto">
          <a:xfrm>
            <a:off x="467545" y="3539567"/>
            <a:ext cx="2964630" cy="1511300"/>
            <a:chOff x="2200" y="1570"/>
            <a:chExt cx="1496" cy="1496"/>
          </a:xfrm>
        </p:grpSpPr>
        <p:sp>
          <p:nvSpPr>
            <p:cNvPr id="26661" name="Oval 3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6629" name="AutoShape 5"/>
          <p:cNvSpPr>
            <a:spLocks noChangeArrowheads="1"/>
          </p:cNvSpPr>
          <p:nvPr/>
        </p:nvSpPr>
        <p:spPr bwMode="gray">
          <a:xfrm>
            <a:off x="1463675" y="2555875"/>
            <a:ext cx="5759450" cy="2159000"/>
          </a:xfrm>
          <a:prstGeom prst="upArrow">
            <a:avLst>
              <a:gd name="adj1" fmla="val 57296"/>
              <a:gd name="adj2" fmla="val 627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33333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5796136" y="3582338"/>
            <a:ext cx="2231566" cy="1511300"/>
            <a:chOff x="2200" y="1570"/>
            <a:chExt cx="1496" cy="1496"/>
          </a:xfrm>
        </p:grpSpPr>
        <p:sp>
          <p:nvSpPr>
            <p:cNvPr id="26631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4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0247" name="Group 24"/>
          <p:cNvGrpSpPr>
            <a:grpSpLocks/>
          </p:cNvGrpSpPr>
          <p:nvPr/>
        </p:nvGrpSpPr>
        <p:grpSpPr bwMode="auto">
          <a:xfrm>
            <a:off x="3432176" y="3524250"/>
            <a:ext cx="2363960" cy="1511300"/>
            <a:chOff x="2200" y="1570"/>
            <a:chExt cx="1496" cy="1496"/>
          </a:xfrm>
        </p:grpSpPr>
        <p:sp>
          <p:nvSpPr>
            <p:cNvPr id="26649" name="Oval 25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1763688" y="1268760"/>
            <a:ext cx="5038523" cy="110614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Organización</a:t>
            </a:r>
            <a:r>
              <a:rPr lang="en-US" sz="2400" b="1" dirty="0" smtClean="0"/>
              <a:t> del </a:t>
            </a:r>
          </a:p>
          <a:p>
            <a:pPr algn="ctr">
              <a:defRPr/>
            </a:pPr>
            <a:r>
              <a:rPr lang="es-ES" sz="2400" b="1" dirty="0" smtClean="0"/>
              <a:t>proceso de especialización </a:t>
            </a:r>
            <a:endParaRPr lang="es-ES" sz="2400" b="1" dirty="0"/>
          </a:p>
        </p:txBody>
      </p:sp>
      <p:sp>
        <p:nvSpPr>
          <p:cNvPr id="10249" name="Rectangle 32"/>
          <p:cNvSpPr>
            <a:spLocks noChangeArrowheads="1"/>
          </p:cNvSpPr>
          <p:nvPr/>
        </p:nvSpPr>
        <p:spPr bwMode="gray">
          <a:xfrm>
            <a:off x="1208212" y="4056361"/>
            <a:ext cx="1819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 smtClean="0"/>
              <a:t>PLANIFICACIÓN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50" name="Rectangle 33"/>
          <p:cNvSpPr>
            <a:spLocks noChangeArrowheads="1"/>
          </p:cNvSpPr>
          <p:nvPr/>
        </p:nvSpPr>
        <p:spPr bwMode="gray">
          <a:xfrm>
            <a:off x="3816350" y="4056361"/>
            <a:ext cx="16610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dirty="0" smtClean="0"/>
              <a:t>DESARROLLO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251" name="Rectangle 34"/>
          <p:cNvSpPr>
            <a:spLocks noChangeArrowheads="1"/>
          </p:cNvSpPr>
          <p:nvPr/>
        </p:nvSpPr>
        <p:spPr bwMode="gray">
          <a:xfrm>
            <a:off x="3048000" y="49037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10252" name="Rectangle 35"/>
          <p:cNvSpPr>
            <a:spLocks noChangeArrowheads="1"/>
          </p:cNvSpPr>
          <p:nvPr/>
        </p:nvSpPr>
        <p:spPr bwMode="gray">
          <a:xfrm>
            <a:off x="6328265" y="4117035"/>
            <a:ext cx="1167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69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357166"/>
            <a:ext cx="8072494" cy="785818"/>
          </a:xfrm>
        </p:spPr>
        <p:txBody>
          <a:bodyPr/>
          <a:lstStyle/>
          <a:p>
            <a:pPr algn="l"/>
            <a:r>
              <a:rPr lang="es-ES" sz="3200" dirty="0" smtClean="0"/>
              <a:t>Control del proceso de especialización  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1214414" y="171448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67545" y="3539567"/>
            <a:ext cx="2964630" cy="1511300"/>
            <a:chOff x="2200" y="1570"/>
            <a:chExt cx="1496" cy="1496"/>
          </a:xfrm>
        </p:grpSpPr>
        <p:sp>
          <p:nvSpPr>
            <p:cNvPr id="26661" name="Oval 3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6629" name="AutoShape 5"/>
          <p:cNvSpPr>
            <a:spLocks noChangeArrowheads="1"/>
          </p:cNvSpPr>
          <p:nvPr/>
        </p:nvSpPr>
        <p:spPr bwMode="gray">
          <a:xfrm>
            <a:off x="1463675" y="2555875"/>
            <a:ext cx="5759450" cy="2159000"/>
          </a:xfrm>
          <a:prstGeom prst="upArrow">
            <a:avLst>
              <a:gd name="adj1" fmla="val 57296"/>
              <a:gd name="adj2" fmla="val 627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33333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6136" y="3582338"/>
            <a:ext cx="2231566" cy="1511300"/>
            <a:chOff x="2200" y="1570"/>
            <a:chExt cx="1496" cy="1496"/>
          </a:xfrm>
        </p:grpSpPr>
        <p:sp>
          <p:nvSpPr>
            <p:cNvPr id="26631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4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432176" y="3524250"/>
            <a:ext cx="2363960" cy="1511300"/>
            <a:chOff x="2200" y="1570"/>
            <a:chExt cx="1496" cy="1496"/>
          </a:xfrm>
        </p:grpSpPr>
        <p:sp>
          <p:nvSpPr>
            <p:cNvPr id="26649" name="Oval 25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1763688" y="1268760"/>
            <a:ext cx="5038523" cy="110614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ES_tradnl" sz="2400" b="1" dirty="0" smtClean="0">
                <a:latin typeface="Bookman Old Style" pitchFamily="18" charset="0"/>
              </a:rPr>
              <a:t>Tipos de Evaluación</a:t>
            </a:r>
            <a:endParaRPr lang="es-ES" sz="2400" b="1" dirty="0"/>
          </a:p>
        </p:txBody>
      </p:sp>
      <p:sp>
        <p:nvSpPr>
          <p:cNvPr id="10249" name="Rectangle 32"/>
          <p:cNvSpPr>
            <a:spLocks noChangeArrowheads="1"/>
          </p:cNvSpPr>
          <p:nvPr/>
        </p:nvSpPr>
        <p:spPr bwMode="gray">
          <a:xfrm>
            <a:off x="1643042" y="4071942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Bookman Old Style" pitchFamily="18" charset="0"/>
              </a:rPr>
              <a:t>Curso</a:t>
            </a:r>
            <a:endParaRPr lang="en-US" b="1" dirty="0"/>
          </a:p>
        </p:txBody>
      </p:sp>
      <p:sp>
        <p:nvSpPr>
          <p:cNvPr id="10250" name="Rectangle 33"/>
          <p:cNvSpPr>
            <a:spLocks noChangeArrowheads="1"/>
          </p:cNvSpPr>
          <p:nvPr/>
        </p:nvSpPr>
        <p:spPr bwMode="gray">
          <a:xfrm>
            <a:off x="3816350" y="4056361"/>
            <a:ext cx="1624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 dirty="0" smtClean="0">
                <a:latin typeface="Bookman Old Style" pitchFamily="18" charset="0"/>
              </a:rPr>
              <a:t>Promoción.</a:t>
            </a:r>
            <a:r>
              <a:rPr lang="es-ES" b="1" dirty="0" smtClean="0"/>
              <a:t> </a:t>
            </a:r>
            <a:endParaRPr lang="en-US" dirty="0" smtClean="0"/>
          </a:p>
        </p:txBody>
      </p:sp>
      <p:sp>
        <p:nvSpPr>
          <p:cNvPr id="10251" name="Rectangle 34"/>
          <p:cNvSpPr>
            <a:spLocks noChangeArrowheads="1"/>
          </p:cNvSpPr>
          <p:nvPr/>
        </p:nvSpPr>
        <p:spPr bwMode="gray">
          <a:xfrm>
            <a:off x="3048000" y="49037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10252" name="Rectangle 35"/>
          <p:cNvSpPr>
            <a:spLocks noChangeArrowheads="1"/>
          </p:cNvSpPr>
          <p:nvPr/>
        </p:nvSpPr>
        <p:spPr bwMode="gray">
          <a:xfrm>
            <a:off x="6143636" y="4143380"/>
            <a:ext cx="1556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 dirty="0" smtClean="0">
                <a:latin typeface="Bookman Old Style" pitchFamily="18" charset="0"/>
              </a:rPr>
              <a:t>Graduación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69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142852"/>
            <a:ext cx="8020080" cy="1143000"/>
          </a:xfrm>
        </p:spPr>
        <p:txBody>
          <a:bodyPr/>
          <a:lstStyle/>
          <a:p>
            <a:r>
              <a:rPr lang="es-ES" sz="3200" dirty="0" smtClean="0"/>
              <a:t>EVALUACION DEL CURSO O FORMATIVA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42844" y="928670"/>
            <a:ext cx="8786874" cy="5715040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400" dirty="0" smtClean="0"/>
              <a:t>Incluye los resultados obtenidos en las actividades del proceso formativo incluyendo módulos, cursos, estancias y rotaciones.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Se realiza mensualmente, </a:t>
            </a:r>
            <a:r>
              <a:rPr lang="es-ES_tradnl" sz="2400" dirty="0" smtClean="0"/>
              <a:t>bimestrales  o trimestrales  según se determinen por cada especialidad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Se registra en la tarjeta de evaluación del residente.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_tradnl" sz="2400" dirty="0" smtClean="0"/>
              <a:t>La evaluación de un modulo implica la aplicación  de  ejercicios teórico prácticos o teóricos, de resultar suspenso, puede repetirse a los 30 días,</a:t>
            </a:r>
            <a:r>
              <a:rPr lang="es-ES_tradnl" sz="2400" b="1" dirty="0" smtClean="0">
                <a:latin typeface="Bookman Old Style" pitchFamily="18" charset="0"/>
              </a:rPr>
              <a:t> </a:t>
            </a:r>
            <a:r>
              <a:rPr lang="es-ES_tradnl" sz="2400" dirty="0" smtClean="0">
                <a:latin typeface="+mj-lt"/>
              </a:rPr>
              <a:t>obteniendo una calificación máxima en esa asignatura o módulo de 70 puntos. De resultar desaprobado por segunda vez, pierde el derecho a la evaluación de promoción, resultando desaprobado en ese curso académico.</a:t>
            </a:r>
          </a:p>
          <a:p>
            <a:endParaRPr lang="es-ES_tradnl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15370" cy="1143000"/>
          </a:xfrm>
        </p:spPr>
        <p:txBody>
          <a:bodyPr/>
          <a:lstStyle/>
          <a:p>
            <a:r>
              <a:rPr lang="es-ES" sz="3200" dirty="0" smtClean="0"/>
              <a:t>EVALUACION DEL CURSO O FORMATIVA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85720" y="1643050"/>
            <a:ext cx="8358246" cy="4357718"/>
          </a:xfrm>
        </p:spPr>
        <p:txBody>
          <a:bodyPr>
            <a:normAutofit fontScale="92500" lnSpcReduction="20000"/>
          </a:bodyPr>
          <a:lstStyle/>
          <a:p>
            <a:r>
              <a:rPr lang="es-ES_tradnl" sz="2400" dirty="0" smtClean="0"/>
              <a:t>El cumplimiento del cronograma establecido para el TTE, y su calidad se incluirá en la evaluación  trimestral.</a:t>
            </a:r>
          </a:p>
          <a:p>
            <a:pPr>
              <a:buNone/>
            </a:pPr>
            <a:endParaRPr lang="es-ES_tradnl" sz="2400" dirty="0" smtClean="0"/>
          </a:p>
          <a:p>
            <a:pPr algn="just"/>
            <a:r>
              <a:rPr lang="es-ES_tradnl" sz="2400" dirty="0" smtClean="0"/>
              <a:t>Para tener derecho a presentarse a la  Promoción tiene que haber aprobado todas las asignaturas, rotaciones, que conforman el plan de estudio  de ese año y haber obtenido una calificación general del 70% o más de los puntos , así como en la etapa correspondiente del TTE .</a:t>
            </a:r>
          </a:p>
          <a:p>
            <a:pPr>
              <a:buNone/>
            </a:pPr>
            <a:endParaRPr lang="es-ES_tradnl" sz="2400" dirty="0" smtClean="0"/>
          </a:p>
          <a:p>
            <a:pPr algn="just"/>
            <a:r>
              <a:rPr lang="es-ES" sz="2400" dirty="0" smtClean="0"/>
              <a:t>En los casos de residentes que presenten bajo aprovechamiento docente en cualquier momento a partir de los 9 meses de iniciada la misma, el Decano de la Facultad designará un tribunal evaluador de 3 profesores de la especialidad, los que someterán al residente a una evaluación.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428604"/>
            <a:ext cx="6400800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200" dirty="0" smtClean="0"/>
              <a:t>EVALUACION DE PROMOCIÓN </a:t>
            </a:r>
            <a:endParaRPr lang="es-E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57158" y="1214422"/>
            <a:ext cx="8501122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</a:pP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Terminación de los estudios correspondiente  a un año académico.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</a:pP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Consta de tres componentes: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 calificación de la evaluación de curso, la obtenida en el TTE,  y examen que incluye un ejercicio práctico y teórico la calificación final se obtiene sumando los componentes (100 </a:t>
            </a:r>
            <a:r>
              <a:rPr lang="es-ES_trad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_trad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).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endParaRPr lang="es-ES_tradn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v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Evaluación de curso: (21-30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Evaluación de TTR: (7-10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Examen: (60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lvl="2"/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Práctico: (21-30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lvl="2"/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Teórico: (21-30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ptos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endParaRPr lang="es-ES_tradn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</a:pPr>
            <a:endParaRPr kumimoji="0" lang="es-ES" sz="240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/>
          <a:lstStyle/>
          <a:p>
            <a:pPr algn="ctr">
              <a:buNone/>
            </a:pPr>
            <a:r>
              <a:rPr lang="es-ES" sz="3200" dirty="0" smtClean="0"/>
              <a:t>EVALUACION DE PROMOCIÓN </a:t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57158" y="1357298"/>
            <a:ext cx="8429684" cy="461772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ES_tradnl" sz="2000" dirty="0" smtClean="0"/>
              <a:t>En el caso que desapruebe uno de los ejercicios del examen, tiene que repetir el examen en su totalidad </a:t>
            </a:r>
            <a:r>
              <a:rPr lang="es-ES_tradnl" sz="2400" dirty="0" smtClean="0">
                <a:latin typeface="+mj-lt"/>
              </a:rPr>
              <a:t>. </a:t>
            </a:r>
          </a:p>
          <a:p>
            <a:pPr algn="just">
              <a:defRPr/>
            </a:pPr>
            <a:endParaRPr lang="es-ES_tradnl" sz="2400" dirty="0" smtClean="0">
              <a:latin typeface="+mj-lt"/>
            </a:endParaRPr>
          </a:p>
          <a:p>
            <a:pPr algn="just">
              <a:defRPr/>
            </a:pPr>
            <a:r>
              <a:rPr lang="es-ES_tradnl" sz="2000" dirty="0" smtClean="0"/>
              <a:t>Si desaprueba el ordinario realizará un examen extraordinario a los 30 días, con una nota máxima de 70 </a:t>
            </a:r>
            <a:r>
              <a:rPr lang="es-ES_tradnl" sz="2000" dirty="0" err="1" smtClean="0"/>
              <a:t>ptos</a:t>
            </a:r>
            <a:r>
              <a:rPr lang="es-ES_tradnl" sz="2000" dirty="0" smtClean="0"/>
              <a:t> </a:t>
            </a:r>
            <a:r>
              <a:rPr lang="es-ES" sz="2000" dirty="0" smtClean="0"/>
              <a:t>en el examen, manteniendo las notas de los otros dos compontes (tarjeta y TTE)</a:t>
            </a:r>
          </a:p>
          <a:p>
            <a:pPr algn="just">
              <a:buNone/>
              <a:defRPr/>
            </a:pPr>
            <a:endParaRPr lang="es-ES_tradnl" sz="2000" dirty="0" smtClean="0"/>
          </a:p>
          <a:p>
            <a:pPr lvl="0" algn="just"/>
            <a:r>
              <a:rPr lang="es-ES_tradnl" sz="2000" dirty="0" smtClean="0"/>
              <a:t>Si desaprueba el extraordinario podrá repetir el año.  Solo podrá repetir en una ocasión un año de los estudios de la especialidad.</a:t>
            </a:r>
          </a:p>
          <a:p>
            <a:pPr lvl="0" algn="just"/>
            <a:endParaRPr lang="es-ES_tradnl" sz="2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15304" cy="785818"/>
          </a:xfrm>
        </p:spPr>
        <p:txBody>
          <a:bodyPr/>
          <a:lstStyle/>
          <a:p>
            <a:pPr algn="l"/>
            <a:r>
              <a:rPr lang="es-ES" sz="3200" dirty="0" smtClean="0"/>
              <a:t>EVALUACIÓN DE GRADUACIÓN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071547"/>
            <a:ext cx="85725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dirty="0" smtClean="0"/>
              <a:t>Se realiza al concluir todos los años de la residencia. </a:t>
            </a:r>
          </a:p>
          <a:p>
            <a:pPr lvl="0" algn="just"/>
            <a:endParaRPr lang="es-ES" dirty="0" smtClean="0"/>
          </a:p>
          <a:p>
            <a:pPr algn="just"/>
            <a:r>
              <a:rPr lang="es-ES" dirty="0" smtClean="0"/>
              <a:t>Los componentes de la evaluación de graduación son:</a:t>
            </a:r>
          </a:p>
          <a:p>
            <a:pPr algn="just">
              <a:buNone/>
            </a:pPr>
            <a:r>
              <a:rPr lang="es-ES" dirty="0" smtClean="0"/>
              <a:t> 					</a:t>
            </a:r>
            <a:r>
              <a:rPr lang="es-ES" b="1" dirty="0" smtClean="0"/>
              <a:t>Max       </a:t>
            </a:r>
            <a:r>
              <a:rPr lang="es-ES" b="1" dirty="0" err="1" smtClean="0"/>
              <a:t>Mín</a:t>
            </a:r>
            <a:endParaRPr lang="es-ES" b="1" dirty="0" smtClean="0"/>
          </a:p>
          <a:p>
            <a:pPr algn="just">
              <a:buFont typeface="Arial" pitchFamily="34" charset="0"/>
              <a:buChar char="•"/>
            </a:pPr>
            <a:r>
              <a:rPr lang="es-ES" b="1" dirty="0" smtClean="0"/>
              <a:t>Calificación de curso (tarjeta)      	30       21</a:t>
            </a:r>
          </a:p>
          <a:p>
            <a:pPr algn="just"/>
            <a:r>
              <a:rPr lang="es-ES" sz="1600" b="1" dirty="0" smtClean="0">
                <a:cs typeface="Arial" charset="0"/>
              </a:rPr>
              <a:t>(Promedio de la sumatoria de la calificación </a:t>
            </a:r>
          </a:p>
          <a:p>
            <a:pPr algn="just"/>
            <a:r>
              <a:rPr lang="es-ES" sz="1600" b="1" dirty="0" smtClean="0">
                <a:cs typeface="Arial" charset="0"/>
              </a:rPr>
              <a:t>final de los  años  de residencia)</a:t>
            </a:r>
            <a:endParaRPr lang="es-ES" sz="1600" b="1" dirty="0" smtClean="0"/>
          </a:p>
          <a:p>
            <a:pPr algn="just">
              <a:buFont typeface="Arial" pitchFamily="34" charset="0"/>
              <a:buChar char="•"/>
            </a:pPr>
            <a:r>
              <a:rPr lang="es-ES" b="1" dirty="0" smtClean="0"/>
              <a:t>TTE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Trabajo Escrito 			  7         4.9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Defensa del TTE                                  3         2.1</a:t>
            </a:r>
          </a:p>
          <a:p>
            <a:pPr algn="just">
              <a:buFont typeface="Arial" pitchFamily="34" charset="0"/>
              <a:buChar char="•"/>
            </a:pPr>
            <a:r>
              <a:rPr lang="es-ES" b="1" dirty="0" smtClean="0"/>
              <a:t>Examen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Práctico 			 	30       21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Teórico</a:t>
            </a:r>
            <a:r>
              <a:rPr lang="es-ES" dirty="0" smtClean="0"/>
              <a:t>(</a:t>
            </a:r>
            <a:r>
              <a:rPr lang="es-ES_tradnl" b="1" dirty="0" smtClean="0"/>
              <a:t>5-10 preguntas) </a:t>
            </a:r>
            <a:r>
              <a:rPr lang="es-ES" b="1" dirty="0" smtClean="0"/>
              <a:t>		30       21</a:t>
            </a:r>
          </a:p>
          <a:p>
            <a:pPr algn="just"/>
            <a:r>
              <a:rPr lang="es-ES" b="1" dirty="0" smtClean="0"/>
              <a:t>    TOTAL                                                    100       70</a:t>
            </a:r>
            <a:endParaRPr lang="es-ES" dirty="0" smtClean="0"/>
          </a:p>
          <a:p>
            <a:pPr algn="just"/>
            <a:endParaRPr lang="es-ES_tradnl" b="1" dirty="0" smtClean="0"/>
          </a:p>
          <a:p>
            <a:pPr algn="just"/>
            <a:r>
              <a:rPr lang="es-ES_tradnl" b="1" dirty="0" smtClean="0"/>
              <a:t>Antes de proceder al Examen Estatal, el Tribunal emitirá un criterio evaluativo de  aprobado o desaprobado sobre el informe final escrito del Trabajo de Terminación de la Especialidad</a:t>
            </a:r>
            <a:r>
              <a:rPr lang="es-ES" b="1" dirty="0" smtClean="0">
                <a:cs typeface="Arial" charset="0"/>
              </a:rPr>
              <a:t> </a:t>
            </a:r>
            <a:r>
              <a:rPr lang="es-ES_tradnl" b="1" dirty="0" smtClean="0"/>
              <a:t>y procederá entonces a señalar la fecha para las diferentes evaluaciones. </a:t>
            </a:r>
            <a:endParaRPr lang="es-ES" dirty="0" smtClean="0"/>
          </a:p>
          <a:p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00034" y="1357298"/>
            <a:ext cx="7572428" cy="428628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000" dirty="0" smtClean="0"/>
              <a:t>Si  suspende la presentación y defensa del TTE o algunos de  los ejercicios de examen se considerará desaprobado y causará baja definitiva de la residencia.</a:t>
            </a:r>
          </a:p>
          <a:p>
            <a:pPr algn="just">
              <a:lnSpc>
                <a:spcPct val="90000"/>
              </a:lnSpc>
              <a:buNone/>
            </a:pPr>
            <a:endParaRPr lang="es-ES_tradnl" sz="20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000" dirty="0" smtClean="0"/>
              <a:t>El residente tendrá </a:t>
            </a:r>
            <a:r>
              <a:rPr lang="es-ES_tradnl" sz="2100" dirty="0" smtClean="0"/>
              <a:t>derecho a presentarse en la próxima convocatoria de Evaluación de Graduación hasta en dos oportunidades más, las que no deben exceder de los 3 años.</a:t>
            </a:r>
          </a:p>
          <a:p>
            <a:pPr algn="just">
              <a:lnSpc>
                <a:spcPct val="90000"/>
              </a:lnSpc>
              <a:buNone/>
            </a:pPr>
            <a:endParaRPr lang="es-ES_tradnl" sz="2100" dirty="0" smtClean="0"/>
          </a:p>
          <a:p>
            <a:pPr algn="just"/>
            <a:r>
              <a:rPr lang="es-ES_tradnl" sz="2100" dirty="0" smtClean="0"/>
              <a:t>Al repetir, el examen tiene que hacerlo en su totalidad y la máxima calificación a obtener en el examen es de 70, </a:t>
            </a:r>
            <a:r>
              <a:rPr lang="es-ES" sz="2400" dirty="0" smtClean="0"/>
              <a:t>manteniendo las notas de los otros dos compontes (tarjeta y TTE)</a:t>
            </a:r>
            <a:endParaRPr lang="es-ES" sz="20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s-ES_tradnl" sz="2000" b="1" dirty="0" smtClean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endParaRPr lang="es-ES" sz="20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es-ES_tradnl" sz="210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357166"/>
            <a:ext cx="7715304" cy="78581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EVALUACIÓN DE GRADUACIÓN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429683" cy="1071570"/>
          </a:xfrm>
        </p:spPr>
        <p:txBody>
          <a:bodyPr/>
          <a:lstStyle/>
          <a:p>
            <a:pPr algn="ctr"/>
            <a:r>
              <a:rPr lang="es-ES" sz="3200" dirty="0" smtClean="0"/>
              <a:t>Dificultades de la evaluación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57158" y="1071546"/>
            <a:ext cx="8501122" cy="56436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2600" dirty="0" smtClean="0"/>
              <a:t>Llenado incorrecto de las tarjetas de evaluación: doble tinta, mal sumada, enmienda y tachaduras, no llenado de la hoja de observaciones, calificaciones incorrectas, ausencia de cuño de la entidad, ausencia de firmas ) </a:t>
            </a:r>
          </a:p>
          <a:p>
            <a:pPr algn="just">
              <a:buNone/>
            </a:pPr>
            <a:r>
              <a:rPr lang="es-ES" sz="2600" dirty="0" smtClean="0"/>
              <a:t>  </a:t>
            </a:r>
          </a:p>
          <a:p>
            <a:pPr algn="just"/>
            <a:r>
              <a:rPr lang="es-ES" sz="2600" dirty="0" smtClean="0"/>
              <a:t>Residentes que aprueba el practico y suspenden el teórico y solo le repiten el examen teórico.</a:t>
            </a:r>
          </a:p>
          <a:p>
            <a:pPr algn="just">
              <a:buNone/>
            </a:pPr>
            <a:endParaRPr lang="es-ES" sz="2600" dirty="0" smtClean="0"/>
          </a:p>
          <a:p>
            <a:pPr algn="just"/>
            <a:r>
              <a:rPr lang="es-ES" sz="2600" dirty="0" smtClean="0"/>
              <a:t>Se le hace el examen de suficiencia a los 9 meses a todos los residentes.</a:t>
            </a:r>
          </a:p>
          <a:p>
            <a:pPr algn="just">
              <a:buNone/>
            </a:pPr>
            <a:endParaRPr lang="es-ES" sz="2600" dirty="0" smtClean="0"/>
          </a:p>
          <a:p>
            <a:pPr algn="just"/>
            <a:r>
              <a:rPr lang="es-ES" sz="2600" dirty="0" smtClean="0"/>
              <a:t> Se hacen exámenes de suficiencia sin la autorización de la facultad.</a:t>
            </a:r>
          </a:p>
          <a:p>
            <a:pPr algn="just">
              <a:buNone/>
            </a:pPr>
            <a:endParaRPr lang="es-ES" sz="2600" dirty="0" smtClean="0"/>
          </a:p>
          <a:p>
            <a:pPr lvl="0" algn="just"/>
            <a:r>
              <a:rPr lang="es-ES_tradnl" sz="2600" dirty="0" smtClean="0"/>
              <a:t>Se hacen preguntas de contenido practico en los exámenes teóricos y viceversa</a:t>
            </a:r>
          </a:p>
          <a:p>
            <a:pPr algn="just">
              <a:buNone/>
            </a:pPr>
            <a:endParaRPr lang="es-ES" sz="2600" dirty="0" smtClean="0"/>
          </a:p>
          <a:p>
            <a:pPr lvl="0" algn="just"/>
            <a:r>
              <a:rPr lang="es-ES_tradnl" sz="2600" dirty="0" smtClean="0"/>
              <a:t>No elaboración de clave de examen o elaboración incorrectas de las mismas</a:t>
            </a:r>
          </a:p>
          <a:p>
            <a:pPr lvl="0" algn="just">
              <a:buNone/>
            </a:pPr>
            <a:endParaRPr lang="es-ES_tradnl" sz="2600" dirty="0" smtClean="0"/>
          </a:p>
          <a:p>
            <a:pPr lvl="0" algn="just"/>
            <a:r>
              <a:rPr lang="es-ES_tradnl" sz="2600" dirty="0" smtClean="0"/>
              <a:t>Evaluación de contenidos, que en el programa, no se corresponden con el año de especialización.</a:t>
            </a:r>
          </a:p>
          <a:p>
            <a:pPr lvl="0" algn="just">
              <a:buNone/>
            </a:pPr>
            <a:r>
              <a:rPr lang="es-ES_tradnl" sz="2600" dirty="0" smtClean="0"/>
              <a:t>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Tarjetas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1857364"/>
            <a:ext cx="7643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 smtClean="0"/>
              <a:t> Tarjeta de evaluación del residente</a:t>
            </a:r>
          </a:p>
          <a:p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Tarjeta de evaluación de habilidades</a:t>
            </a:r>
          </a:p>
          <a:p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Hoja ménsula de observaciones</a:t>
            </a:r>
          </a:p>
          <a:p>
            <a:r>
              <a:rPr lang="es-ES" dirty="0" smtClean="0"/>
              <a:t>  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289" y="548680"/>
            <a:ext cx="6512511" cy="864096"/>
          </a:xfrm>
        </p:spPr>
        <p:txBody>
          <a:bodyPr/>
          <a:lstStyle/>
          <a:p>
            <a:pPr eaLnBrk="1" hangingPunct="1"/>
            <a:r>
              <a:rPr lang="es-ES" dirty="0" smtClean="0"/>
              <a:t>Que se planifica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752600" y="1844824"/>
            <a:ext cx="5410200" cy="11521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•	</a:t>
            </a:r>
            <a:r>
              <a:rPr lang="en-US" sz="2400" b="1" dirty="0" err="1">
                <a:solidFill>
                  <a:schemeClr val="bg1"/>
                </a:solidFill>
              </a:rPr>
              <a:t>Calendario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docente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52600" y="3612773"/>
            <a:ext cx="5410200" cy="1173088"/>
          </a:xfrm>
          <a:prstGeom prst="roundRect">
            <a:avLst>
              <a:gd name="adj" fmla="val 49106"/>
            </a:avLst>
          </a:prstGeom>
          <a:solidFill>
            <a:srgbClr val="7030A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•	</a:t>
            </a:r>
            <a:r>
              <a:rPr lang="en-US" sz="2400" b="1" dirty="0" err="1">
                <a:solidFill>
                  <a:schemeClr val="bg1"/>
                </a:solidFill>
              </a:rPr>
              <a:t>Calendario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exámenes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8020080" cy="1143000"/>
          </a:xfrm>
        </p:spPr>
        <p:txBody>
          <a:bodyPr/>
          <a:lstStyle/>
          <a:p>
            <a:pPr algn="just">
              <a:buNone/>
            </a:pPr>
            <a:r>
              <a:rPr lang="es-ES" sz="2800" dirty="0" smtClean="0"/>
              <a:t>Tarjeta de evaluación del residente</a:t>
            </a:r>
            <a:r>
              <a:rPr lang="es-ES" sz="4800" dirty="0" smtClean="0"/>
              <a:t/>
            </a:r>
            <a:br>
              <a:rPr lang="es-ES" sz="4800" dirty="0" smtClean="0"/>
            </a:br>
            <a:endParaRPr lang="es-E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715172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Tarjeta de evaluación</a:t>
            </a:r>
            <a:endParaRPr lang="es-E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85812" y="1071546"/>
            <a:ext cx="7929592" cy="5072098"/>
          </a:xfrm>
        </p:spPr>
        <p:txBody>
          <a:bodyPr>
            <a:normAutofit fontScale="85000" lnSpcReduction="10000"/>
          </a:bodyPr>
          <a:lstStyle/>
          <a:p>
            <a:pPr marL="711200" indent="-711200">
              <a:buNone/>
            </a:pPr>
            <a:r>
              <a:rPr lang="es-ES" dirty="0" smtClean="0"/>
              <a:t>I  </a:t>
            </a:r>
            <a:r>
              <a:rPr lang="es-ES" sz="2400" dirty="0" smtClean="0">
                <a:solidFill>
                  <a:schemeClr val="tx1"/>
                </a:solidFill>
              </a:rPr>
              <a:t>Aspectos generales: cualitativa (</a:t>
            </a:r>
            <a:r>
              <a:rPr lang="es-ES" sz="2400" dirty="0" err="1" smtClean="0">
                <a:solidFill>
                  <a:schemeClr val="tx1"/>
                </a:solidFill>
              </a:rPr>
              <a:t>Satisf</a:t>
            </a:r>
            <a:r>
              <a:rPr lang="es-ES" sz="2400" dirty="0" smtClean="0">
                <a:solidFill>
                  <a:schemeClr val="tx1"/>
                </a:solidFill>
              </a:rPr>
              <a:t> y no </a:t>
            </a:r>
            <a:r>
              <a:rPr lang="es-ES" sz="2400" dirty="0" err="1" smtClean="0">
                <a:solidFill>
                  <a:schemeClr val="tx1"/>
                </a:solidFill>
              </a:rPr>
              <a:t>satisf</a:t>
            </a:r>
            <a:r>
              <a:rPr lang="es-ES" sz="2400" dirty="0" smtClean="0">
                <a:solidFill>
                  <a:schemeClr val="tx1"/>
                </a:solidFill>
              </a:rPr>
              <a:t>) 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Si </a:t>
            </a:r>
            <a:r>
              <a:rPr 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sz="2400" dirty="0" smtClean="0">
                <a:solidFill>
                  <a:schemeClr val="tx1"/>
                </a:solidFill>
              </a:rPr>
              <a:t> NO </a:t>
            </a:r>
            <a:r>
              <a:rPr lang="es-ES_tradnl" sz="2400" dirty="0" smtClean="0">
                <a:solidFill>
                  <a:schemeClr val="tx1"/>
                </a:solidFill>
              </a:rPr>
              <a:t>Satisfactorio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suspende</a:t>
            </a:r>
            <a:r>
              <a:rPr lang="en-US" sz="2400" dirty="0" smtClean="0">
                <a:solidFill>
                  <a:schemeClr val="tx1"/>
                </a:solidFill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</a:rPr>
              <a:t>mes</a:t>
            </a:r>
            <a:r>
              <a:rPr lang="es-ES" sz="2400" dirty="0" smtClean="0">
                <a:solidFill>
                  <a:schemeClr val="tx1"/>
                </a:solidFill>
              </a:rPr>
              <a:t>                                    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II Actividades docente- asistenciales (40 </a:t>
            </a:r>
            <a:r>
              <a:rPr lang="es-ES" sz="2400" dirty="0" err="1" smtClean="0">
                <a:solidFill>
                  <a:schemeClr val="tx1"/>
                </a:solidFill>
              </a:rPr>
              <a:t>ptos</a:t>
            </a:r>
            <a:r>
              <a:rPr lang="es-ES" sz="2400" dirty="0" smtClean="0">
                <a:solidFill>
                  <a:schemeClr val="tx1"/>
                </a:solidFill>
              </a:rPr>
              <a:t>.)                                            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III Actividades académicas (30ptos)                                                          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IV Actividades científicas  (10 </a:t>
            </a:r>
            <a:r>
              <a:rPr lang="es-ES" sz="2400" dirty="0" err="1" smtClean="0">
                <a:solidFill>
                  <a:schemeClr val="tx1"/>
                </a:solidFill>
              </a:rPr>
              <a:t>ptos</a:t>
            </a:r>
            <a:r>
              <a:rPr lang="es-ES" sz="2400" dirty="0" smtClean="0">
                <a:solidFill>
                  <a:schemeClr val="tx1"/>
                </a:solidFill>
              </a:rPr>
              <a:t>.)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V Actividades de dirección (10ptos)</a:t>
            </a:r>
          </a:p>
          <a:p>
            <a:pPr marL="711200" indent="-71120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VI </a:t>
            </a:r>
            <a:r>
              <a:rPr lang="es-ES" sz="2400" dirty="0" smtClean="0">
                <a:solidFill>
                  <a:schemeClr val="tx1"/>
                </a:solidFill>
              </a:rPr>
              <a:t>Actividades docentes (10ptos)</a:t>
            </a:r>
          </a:p>
          <a:p>
            <a:pPr marL="711200" indent="-711200" eaLnBrk="1" hangingPunct="1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VII Rotaciones</a:t>
            </a:r>
          </a:p>
          <a:p>
            <a:pPr marL="711200" indent="-711200" eaLnBrk="1" hangingPunct="1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VIII Estancias</a:t>
            </a:r>
          </a:p>
          <a:p>
            <a:pPr marL="711200" indent="-711200" eaLnBrk="1" hangingPunct="1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IX Asignaturas, Módulos o Cursos</a:t>
            </a:r>
          </a:p>
          <a:p>
            <a:pPr marL="711200" indent="-71120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X Evaluación del Trabajo de Terminación de la Especialidad (10ptos)</a:t>
            </a:r>
          </a:p>
          <a:p>
            <a:pPr marL="711200" indent="-711200" eaLnBrk="1" hangingPunct="1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 </a:t>
            </a:r>
          </a:p>
          <a:p>
            <a:pPr marL="711200" indent="-711200" eaLnBrk="1" hangingPunct="1">
              <a:buFont typeface="Wingdings" pitchFamily="2" charset="2"/>
              <a:buNone/>
            </a:pPr>
            <a:r>
              <a:rPr lang="es-ES" sz="2400" dirty="0" smtClean="0"/>
              <a:t>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71472" y="731520"/>
            <a:ext cx="7858180" cy="56978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" sz="2000" b="1" dirty="0" smtClean="0">
                <a:solidFill>
                  <a:schemeClr val="tx1"/>
                </a:solidFill>
              </a:rPr>
              <a:t>En observaciones y recomendaciones se especifican los méritos y deméritos académicos que ha sido acreedor el residente durante el período y se realizan las recomendaciones que sean necesarias para su mejor desempeño </a:t>
            </a:r>
          </a:p>
          <a:p>
            <a:pPr algn="just">
              <a:lnSpc>
                <a:spcPct val="80000"/>
              </a:lnSpc>
              <a:buNone/>
            </a:pPr>
            <a:endParaRPr lang="es-ES_tradnl" sz="20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_tradnl" sz="2000" b="1" dirty="0" smtClean="0">
                <a:solidFill>
                  <a:schemeClr val="tx1"/>
                </a:solidFill>
              </a:rPr>
              <a:t>La calificación mensual está conformada por la suma de los acápites del II al VI, además de tener presente la calificación cualitativa del acápite I. </a:t>
            </a:r>
          </a:p>
          <a:p>
            <a:pPr algn="just">
              <a:lnSpc>
                <a:spcPct val="80000"/>
              </a:lnSpc>
              <a:buNone/>
            </a:pPr>
            <a:endParaRPr lang="es-ES_tradnl" sz="20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_tradnl" sz="2000" b="1" dirty="0" smtClean="0">
                <a:solidFill>
                  <a:schemeClr val="tx1"/>
                </a:solidFill>
              </a:rPr>
              <a:t>S</a:t>
            </a:r>
            <a:r>
              <a:rPr lang="es-ES" sz="2000" b="1" dirty="0" smtClean="0">
                <a:solidFill>
                  <a:schemeClr val="tx1"/>
                </a:solidFill>
              </a:rPr>
              <a:t>i el residente obtiene una calificación no satisfactoria en alguno de los aspectos del acápite I, resultará suspenso el mes evaluado, colocando como calificación final 69 puntos,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independientemente de la sumatoria de los acápites del II al VI.</a:t>
            </a:r>
            <a:r>
              <a:rPr lang="es-ES_tradnl" sz="2000" b="1" dirty="0" smtClean="0">
                <a:solidFill>
                  <a:schemeClr val="tx1"/>
                </a:solidFill>
              </a:rPr>
              <a:t> </a:t>
            </a:r>
            <a:endParaRPr lang="es-ES" sz="2000" b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14348" y="731520"/>
            <a:ext cx="7358114" cy="548356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_tradnl" sz="2000" b="1" dirty="0" smtClean="0"/>
              <a:t>La calificación anual está conformada por el promedio de la evaluación mensual de la tarjeta, con un máximo de 100 puntos, la cual se convierte a escala de 30 puntos.</a:t>
            </a:r>
          </a:p>
          <a:p>
            <a:pPr algn="just">
              <a:lnSpc>
                <a:spcPct val="90000"/>
              </a:lnSpc>
              <a:buNone/>
            </a:pPr>
            <a:endParaRPr lang="es-ES_tradnl" sz="2000" b="1" dirty="0" smtClean="0"/>
          </a:p>
          <a:p>
            <a:pPr algn="just">
              <a:lnSpc>
                <a:spcPct val="90000"/>
              </a:lnSpc>
            </a:pPr>
            <a:r>
              <a:rPr lang="es-ES_tradnl" sz="2000" b="1" dirty="0" smtClean="0"/>
              <a:t>Al TTE se le asigna un valor de 10 puntos,  que resultan del promedio de la calificación trimestral. Esta puntuación es adicional a la asignada en los acápites del II al VI de la tarjeta.</a:t>
            </a:r>
          </a:p>
          <a:p>
            <a:pPr algn="just">
              <a:lnSpc>
                <a:spcPct val="90000"/>
              </a:lnSpc>
              <a:buNone/>
            </a:pPr>
            <a:endParaRPr lang="es-ES_tradnl" sz="2000" b="1" dirty="0" smtClean="0"/>
          </a:p>
          <a:p>
            <a:pPr algn="just">
              <a:lnSpc>
                <a:spcPct val="90000"/>
              </a:lnSpc>
            </a:pPr>
            <a:r>
              <a:rPr lang="es-ES_tradnl" sz="2000" b="1" dirty="0" smtClean="0"/>
              <a:t>Mensualmente los tutores discutirán la evaluación con el residente, dejando como constancia la firma de conformidad del residente con la calificación obtenida</a:t>
            </a:r>
            <a:r>
              <a:rPr lang="es-ES_tradnl" sz="1600" b="1" dirty="0" smtClean="0"/>
              <a:t>. </a:t>
            </a:r>
            <a:endParaRPr lang="es-ES" sz="1600" b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57158" y="214290"/>
            <a:ext cx="8501122" cy="571504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ES_tradnl" sz="2000" b="1" dirty="0" smtClean="0"/>
              <a:t>Como elementos complementarios a la Tarjeta de Evaluación del Residente se anexará una hoja de observaciones mensuales para registrar los aspectos cualitativos que justifican las calificaciones en cada caso</a:t>
            </a:r>
          </a:p>
          <a:p>
            <a:pPr algn="just">
              <a:lnSpc>
                <a:spcPct val="90000"/>
              </a:lnSpc>
              <a:buNone/>
            </a:pPr>
            <a:endParaRPr lang="es-ES_tradnl" sz="2400" b="1" dirty="0" smtClean="0"/>
          </a:p>
          <a:p>
            <a:pPr algn="just">
              <a:lnSpc>
                <a:spcPct val="90000"/>
              </a:lnSpc>
              <a:buNone/>
            </a:pPr>
            <a:endParaRPr lang="es-ES" sz="2400" dirty="0" smtClean="0"/>
          </a:p>
          <a:p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284139" cy="477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5688" y="142852"/>
            <a:ext cx="885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/>
              <a:t>Además se anexará la Tarjeta de Evaluación de Habilidades Específicas del Residente, en la cual se registrarán el número de habilidades realizadas mensualmente por el residente y su calificación; las Habilidades Específicas a registrar en esta tarjeta son las declaradas en los programas de cada especialidad para cada año de residencia según </a:t>
            </a:r>
            <a:r>
              <a:rPr lang="es-ES" b="1" dirty="0" smtClean="0"/>
              <a:t>las rotaciones, estancias, asignaturas, módulos o cursos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81185"/>
            <a:ext cx="7774043" cy="487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13620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ES" sz="2800" dirty="0" smtClean="0">
                <a:solidFill>
                  <a:schemeClr val="tx1"/>
                </a:solidFill>
              </a:rPr>
              <a:t>ORIENTACIONES PARA LA CONFECCIÓN DEL ACTA DE EXAMEN</a:t>
            </a:r>
          </a:p>
        </p:txBody>
      </p:sp>
      <p:sp>
        <p:nvSpPr>
          <p:cNvPr id="19459" name="2 Marcador de texto"/>
          <p:cNvSpPr>
            <a:spLocks noGrp="1"/>
          </p:cNvSpPr>
          <p:nvPr>
            <p:ph type="body" idx="1"/>
          </p:nvPr>
        </p:nvSpPr>
        <p:spPr>
          <a:xfrm>
            <a:off x="357188" y="1571625"/>
            <a:ext cx="8572530" cy="4929209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s-ES" sz="2800" b="1" dirty="0" smtClean="0">
                <a:solidFill>
                  <a:srgbClr val="898989"/>
                </a:solidFill>
                <a:latin typeface="Arial Black" pitchFamily="34" charset="0"/>
              </a:rPr>
              <a:t>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Llenarlas con tinta azul o a máquina de 	escribir.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No enmiendas, ni tachaduras.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Firmadas por todos los miembros del tribunal y el residente con la misma tinta, con cuño de la unidad correspondiente.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Consignar como  fecha del acta la del último ejercicio realizado. 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Si el residente resultara desaprobado, no totalizar la calificación final.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defRPr/>
            </a:pPr>
            <a:endParaRPr lang="es-E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01122" cy="68350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DIFICULTADES MÁS FRECUENTES</a:t>
            </a:r>
          </a:p>
        </p:txBody>
      </p:sp>
      <p:sp>
        <p:nvSpPr>
          <p:cNvPr id="20483" name="2 Marcador de texto"/>
          <p:cNvSpPr>
            <a:spLocks noGrp="1"/>
          </p:cNvSpPr>
          <p:nvPr>
            <p:ph type="body" idx="1"/>
          </p:nvPr>
        </p:nvSpPr>
        <p:spPr>
          <a:xfrm>
            <a:off x="285750" y="1357313"/>
            <a:ext cx="8501063" cy="6643687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s-ES" sz="2800" b="1" dirty="0" smtClean="0">
                <a:solidFill>
                  <a:srgbClr val="898989"/>
                </a:solidFill>
                <a:latin typeface="Franklin Gothic Book" pitchFamily="34" charset="0"/>
              </a:rPr>
              <a:t> </a:t>
            </a:r>
            <a:r>
              <a:rPr lang="es-ES" sz="2400" b="1" dirty="0" smtClean="0">
                <a:latin typeface="Arial Black" pitchFamily="34" charset="0"/>
              </a:rPr>
              <a:t>Falta del título del proyecto de investigación.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s-ES" sz="2400" b="1" dirty="0" smtClean="0">
                <a:latin typeface="Arial Black" pitchFamily="34" charset="0"/>
              </a:rPr>
              <a:t>Fecha del acta anterior a la fecha del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sz="2400" b="1" dirty="0" smtClean="0">
                <a:latin typeface="Arial Black" pitchFamily="34" charset="0"/>
              </a:rPr>
              <a:t>   examen práctico.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s-ES" sz="2400" b="1" dirty="0" smtClean="0">
                <a:latin typeface="Arial Black" pitchFamily="34" charset="0"/>
              </a:rPr>
              <a:t>Falta de alguno de los documentos que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sz="2400" b="1" dirty="0" smtClean="0">
                <a:latin typeface="Arial Black" pitchFamily="34" charset="0"/>
              </a:rPr>
              <a:t>   conforman la documentación del examen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sz="2400" b="1" dirty="0" smtClean="0">
                <a:latin typeface="Arial Black" pitchFamily="34" charset="0"/>
              </a:rPr>
              <a:t>   de promoción (cuestionario de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sz="2400" b="1" dirty="0" smtClean="0">
                <a:latin typeface="Arial Black" pitchFamily="34" charset="0"/>
              </a:rPr>
              <a:t>   preguntas, clave de respuestas, informe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sz="2400" b="1" dirty="0" smtClean="0">
                <a:latin typeface="Arial Black" pitchFamily="34" charset="0"/>
              </a:rPr>
              <a:t>   del examen práctico).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s-ES" sz="2400" b="1" dirty="0" smtClean="0">
                <a:latin typeface="Arial Black" pitchFamily="34" charset="0"/>
              </a:rPr>
              <a:t>Dificultades en la sumatoria de la puntuación</a:t>
            </a:r>
          </a:p>
          <a:p>
            <a:pPr algn="just" eaLnBrk="1" hangingPunct="1">
              <a:spcBef>
                <a:spcPts val="600"/>
              </a:spcBef>
            </a:pPr>
            <a:endParaRPr lang="es-ES" sz="2600" b="1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78581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DOCUMENTOS A ENTREGAR</a:t>
            </a:r>
            <a:r>
              <a:rPr lang="es-ES" sz="3200" dirty="0" smtClean="0"/>
              <a:t> </a:t>
            </a:r>
          </a:p>
        </p:txBody>
      </p:sp>
      <p:sp>
        <p:nvSpPr>
          <p:cNvPr id="18435" name="2 Marcador de texto"/>
          <p:cNvSpPr>
            <a:spLocks noGrp="1"/>
          </p:cNvSpPr>
          <p:nvPr>
            <p:ph type="body" idx="1"/>
          </p:nvPr>
        </p:nvSpPr>
        <p:spPr>
          <a:xfrm>
            <a:off x="571500" y="1357313"/>
            <a:ext cx="8356600" cy="550068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s-ES" sz="2800" b="1" dirty="0" smtClean="0">
                <a:solidFill>
                  <a:srgbClr val="898989"/>
                </a:solidFill>
                <a:latin typeface="Arial Black" pitchFamily="34" charset="0"/>
              </a:rPr>
              <a:t> </a:t>
            </a:r>
            <a:r>
              <a:rPr lang="es-ES" sz="2600" b="1" dirty="0" smtClean="0">
                <a:latin typeface="Arial Black" pitchFamily="34" charset="0"/>
              </a:rPr>
              <a:t>3 Actas por cada residente.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s-ES" sz="2600" b="1" dirty="0" smtClean="0">
                <a:latin typeface="Arial Black" pitchFamily="34" charset="0"/>
              </a:rPr>
              <a:t> Cuestionario del ejercicio teórico.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s-ES" sz="2600" b="1" dirty="0" smtClean="0">
                <a:latin typeface="Arial Black" pitchFamily="34" charset="0"/>
              </a:rPr>
              <a:t> Clave de respuestas del cuestionario</a:t>
            </a:r>
          </a:p>
          <a:p>
            <a:pPr algn="just" eaLnBrk="1" hangingPunct="1"/>
            <a:r>
              <a:rPr lang="es-ES" sz="2600" b="1" dirty="0" smtClean="0">
                <a:latin typeface="Arial Black" pitchFamily="34" charset="0"/>
              </a:rPr>
              <a:t>    teórico.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s-ES" sz="2600" b="1" dirty="0" smtClean="0">
                <a:latin typeface="Arial Black" pitchFamily="34" charset="0"/>
              </a:rPr>
              <a:t> Informe de los elementos</a:t>
            </a:r>
          </a:p>
          <a:p>
            <a:pPr algn="just" eaLnBrk="1" hangingPunct="1"/>
            <a:r>
              <a:rPr lang="es-ES" sz="2600" b="1" dirty="0" smtClean="0">
                <a:latin typeface="Arial Black" pitchFamily="34" charset="0"/>
              </a:rPr>
              <a:t>   fundamentales del ejercicio práctico</a:t>
            </a:r>
          </a:p>
          <a:p>
            <a:pPr algn="just" eaLnBrk="1" hangingPunct="1"/>
            <a:r>
              <a:rPr lang="es-ES" sz="2600" b="1" dirty="0" smtClean="0">
                <a:latin typeface="Arial Black" pitchFamily="34" charset="0"/>
              </a:rPr>
              <a:t>   (tareas que realizaron).</a:t>
            </a:r>
          </a:p>
          <a:p>
            <a:pPr algn="just" eaLnBrk="1" hangingPunct="1"/>
            <a:endParaRPr lang="es-ES" sz="2600" b="1" dirty="0" smtClean="0">
              <a:latin typeface="Arial Black" pitchFamily="34" charset="0"/>
            </a:endParaRPr>
          </a:p>
          <a:p>
            <a:pPr algn="just" eaLnBrk="1" hangingPunct="1"/>
            <a:r>
              <a:rPr lang="es-ES" sz="2600" b="1" u="sng" dirty="0" smtClean="0">
                <a:solidFill>
                  <a:srgbClr val="FF0000"/>
                </a:solidFill>
                <a:latin typeface="Arial Black" pitchFamily="34" charset="0"/>
              </a:rPr>
              <a:t>DEBE  ENTREGARLOS  UN  MIEMBRO  DEL  TRIBUNAL, EN LAS SGTES 72 HS DESPUÉS DE CONCLUIR EL EXAMEN.</a:t>
            </a:r>
          </a:p>
          <a:p>
            <a:pPr algn="just" eaLnBrk="1" hangingPunct="1"/>
            <a:endParaRPr lang="es-ES" sz="2600" u="sng" dirty="0" smtClean="0">
              <a:solidFill>
                <a:srgbClr val="89898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smtClean="0"/>
          </a:p>
        </p:txBody>
      </p:sp>
      <p:sp>
        <p:nvSpPr>
          <p:cNvPr id="21507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89350"/>
          </a:xfrm>
        </p:spPr>
        <p:txBody>
          <a:bodyPr/>
          <a:lstStyle/>
          <a:p>
            <a:pPr algn="just" eaLnBrk="1" hangingPunct="1"/>
            <a:endParaRPr lang="es-ES" sz="4400" smtClean="0">
              <a:solidFill>
                <a:srgbClr val="898989"/>
              </a:solidFill>
              <a:latin typeface="Bookman Old Style" pitchFamily="18" charset="0"/>
            </a:endParaRPr>
          </a:p>
          <a:p>
            <a:pPr algn="just" eaLnBrk="1" hangingPunct="1"/>
            <a:r>
              <a:rPr lang="es-ES" sz="4400" smtClean="0">
                <a:solidFill>
                  <a:srgbClr val="898989"/>
                </a:solidFill>
                <a:latin typeface="Bookman Old Style" pitchFamily="18" charset="0"/>
              </a:rPr>
              <a:t>                      </a:t>
            </a:r>
          </a:p>
          <a:p>
            <a:pPr algn="just" eaLnBrk="1" hangingPunct="1"/>
            <a:r>
              <a:rPr lang="es-ES" sz="4400" smtClean="0">
                <a:solidFill>
                  <a:srgbClr val="898989"/>
                </a:solidFill>
                <a:latin typeface="Bookman Old Style" pitchFamily="18" charset="0"/>
              </a:rPr>
              <a:t>                     </a:t>
            </a:r>
            <a:r>
              <a:rPr lang="es-ES" sz="6600" smtClean="0">
                <a:latin typeface="Bookman Old Style" pitchFamily="18" charset="0"/>
              </a:rPr>
              <a:t>GRACIAS</a:t>
            </a:r>
          </a:p>
        </p:txBody>
      </p:sp>
      <p:pic>
        <p:nvPicPr>
          <p:cNvPr id="21508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0813" y="0"/>
            <a:ext cx="9402763" cy="698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1 CuadroTexto"/>
          <p:cNvSpPr txBox="1">
            <a:spLocks noChangeArrowheads="1"/>
          </p:cNvSpPr>
          <p:nvPr/>
        </p:nvSpPr>
        <p:spPr bwMode="auto">
          <a:xfrm rot="-1783238">
            <a:off x="3965575" y="3894138"/>
            <a:ext cx="28336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400" b="1">
                <a:solidFill>
                  <a:srgbClr val="FF0000"/>
                </a:solidFill>
                <a:latin typeface="Algerian" pitchFamily="82" charset="0"/>
              </a:rPr>
              <a:t>Gracias</a:t>
            </a:r>
          </a:p>
        </p:txBody>
      </p:sp>
      <p:pic>
        <p:nvPicPr>
          <p:cNvPr id="21510" name="Picture 3" descr="C:\Mis documentos\animales\mariposas\frere1papill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278313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3" descr="C:\Mis documentos\animales\mariposas\frere1papill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17988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23745" y="404664"/>
            <a:ext cx="8125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PLANIFICACIÓN DEL CALENDARIO DOCENTE </a:t>
            </a:r>
            <a:endParaRPr lang="es-ES" sz="32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2728333083"/>
              </p:ext>
            </p:extLst>
          </p:nvPr>
        </p:nvGraphicFramePr>
        <p:xfrm>
          <a:off x="1638299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188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43000"/>
          </a:xfrm>
        </p:spPr>
        <p:txBody>
          <a:bodyPr/>
          <a:lstStyle/>
          <a:p>
            <a:pPr algn="ctr"/>
            <a:r>
              <a:rPr lang="es-ES" dirty="0" smtClean="0"/>
              <a:t>Modelo </a:t>
            </a:r>
            <a:r>
              <a:rPr lang="es-ES" dirty="0"/>
              <a:t>de </a:t>
            </a:r>
            <a:r>
              <a:rPr lang="es-ES" dirty="0" smtClean="0"/>
              <a:t>planificación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UNIVERSIDAD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DE CIENCIAS MÉDICAS. SANTIAGO DE CUBA.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FACULTAD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DE CIENCIAS MÉDICAS No.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1</a:t>
            </a:r>
            <a:b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effectLst/>
              </a:rPr>
              <a:t>PLANIFICACIÓN </a:t>
            </a:r>
            <a:r>
              <a:rPr lang="es-ES" sz="1600" dirty="0">
                <a:effectLst/>
              </a:rPr>
              <a:t>DOCENTE      </a:t>
            </a:r>
            <a:br>
              <a:rPr lang="es-ES" sz="1600" dirty="0">
                <a:effectLst/>
              </a:rPr>
            </a:br>
            <a:r>
              <a:rPr lang="es-ES" sz="1600" dirty="0" smtClean="0">
                <a:effectLst/>
              </a:rPr>
              <a:t>Especialidad: </a:t>
            </a:r>
            <a:r>
              <a:rPr lang="es-ES" sz="1600" dirty="0" smtClean="0">
                <a:solidFill>
                  <a:srgbClr val="FF0000"/>
                </a:solidFill>
                <a:effectLst/>
              </a:rPr>
              <a:t>XXXXXXX </a:t>
            </a:r>
            <a:r>
              <a:rPr lang="es-ES" sz="1600" dirty="0" smtClean="0">
                <a:effectLst/>
              </a:rPr>
              <a:t> Año </a:t>
            </a:r>
            <a:r>
              <a:rPr lang="es-ES" sz="1600" dirty="0">
                <a:effectLst/>
              </a:rPr>
              <a:t>de la Residencia: </a:t>
            </a:r>
            <a:r>
              <a:rPr lang="es-ES" sz="1600" dirty="0" smtClean="0">
                <a:effectLst/>
              </a:rPr>
              <a:t>1ro  Curso </a:t>
            </a:r>
            <a:r>
              <a:rPr lang="es-ES" sz="1600" dirty="0">
                <a:effectLst/>
              </a:rPr>
              <a:t>Académico: </a:t>
            </a:r>
            <a:r>
              <a:rPr lang="es-ES" sz="1600" dirty="0" smtClean="0">
                <a:effectLst/>
              </a:rPr>
              <a:t>2015- 2016    </a:t>
            </a:r>
            <a:r>
              <a:rPr lang="es-ES" sz="1600" dirty="0">
                <a:effectLst/>
              </a:rPr>
              <a:t/>
            </a:r>
            <a:br>
              <a:rPr lang="es-ES" sz="1600" dirty="0">
                <a:effectLst/>
              </a:rPr>
            </a:br>
            <a:r>
              <a:rPr lang="es-ES" sz="1600" dirty="0">
                <a:effectLst/>
              </a:rPr>
              <a:t/>
            </a:r>
            <a:br>
              <a:rPr lang="es-ES" sz="1600" dirty="0">
                <a:effectLst/>
              </a:rPr>
            </a:br>
            <a:r>
              <a:rPr lang="es-ES" sz="1600" dirty="0">
                <a:effectLst/>
              </a:rPr>
              <a:t> </a:t>
            </a:r>
            <a:br>
              <a:rPr lang="es-ES" sz="1600" dirty="0">
                <a:effectLst/>
              </a:rPr>
            </a:b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1447908"/>
              </p:ext>
            </p:extLst>
          </p:nvPr>
        </p:nvGraphicFramePr>
        <p:xfrm>
          <a:off x="323528" y="2780928"/>
          <a:ext cx="8496944" cy="345638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77476"/>
                <a:gridCol w="768344"/>
                <a:gridCol w="1583677"/>
                <a:gridCol w="1523795"/>
                <a:gridCol w="1088029"/>
                <a:gridCol w="1050255"/>
                <a:gridCol w="1505368"/>
              </a:tblGrid>
              <a:tr h="648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Semana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Fecha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Tema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err="1">
                          <a:effectLst/>
                        </a:rPr>
                        <a:t>Subáreas</a:t>
                      </a:r>
                      <a:r>
                        <a:rPr lang="es-ES" sz="1600" dirty="0">
                          <a:effectLst/>
                        </a:rPr>
                        <a:t> y Módulos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Duración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F.O.E.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Responsable 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</a:tr>
              <a:tr h="8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 </a:t>
                      </a:r>
                      <a:endParaRPr lang="es-E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</a:tr>
              <a:tr h="971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</a:tr>
              <a:tr h="971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1079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78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40092"/>
          </a:xfrm>
        </p:spPr>
        <p:txBody>
          <a:bodyPr/>
          <a:lstStyle/>
          <a:p>
            <a:pPr algn="ctr"/>
            <a:r>
              <a:rPr lang="es-ES" sz="3200" dirty="0" smtClean="0"/>
              <a:t>Ejemplos</a:t>
            </a:r>
            <a:endParaRPr lang="es-ES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0029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14282" y="1071546"/>
            <a:ext cx="8429684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es-ES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s-E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Programa Residencia de </a:t>
            </a:r>
            <a:r>
              <a:rPr lang="es-E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pediatría  </a:t>
            </a:r>
            <a:r>
              <a:rPr lang="es-E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1er </a:t>
            </a:r>
            <a:r>
              <a:rPr lang="es-E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Año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tabLst/>
              <a:defRPr/>
            </a:pPr>
            <a:endParaRPr lang="es-ES" sz="3200" dirty="0" smtClean="0"/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tabLst/>
              <a:defRPr/>
            </a:pPr>
            <a:r>
              <a:rPr lang="es-ES" sz="2800" dirty="0" smtClean="0"/>
              <a:t>Temas</a:t>
            </a:r>
            <a:endParaRPr lang="es-ES" sz="2800" dirty="0" smtClean="0"/>
          </a:p>
          <a:p>
            <a:pPr marL="22860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/>
            </a:pPr>
            <a:r>
              <a:rPr lang="es-ES" sz="2800" dirty="0" smtClean="0"/>
              <a:t>Área  </a:t>
            </a:r>
            <a:r>
              <a:rPr lang="es-ES" sz="2800" dirty="0" smtClean="0"/>
              <a:t>I</a:t>
            </a:r>
            <a:r>
              <a:rPr lang="es-ES" sz="2800" dirty="0" smtClean="0"/>
              <a:t>:Primaria de Salud:</a:t>
            </a:r>
          </a:p>
          <a:p>
            <a:pPr marL="22860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s-ES" sz="2800" dirty="0" smtClean="0"/>
              <a:t> </a:t>
            </a:r>
            <a:r>
              <a:rPr lang="es-ES" sz="2800" dirty="0" smtClean="0"/>
              <a:t>  (</a:t>
            </a:r>
            <a:r>
              <a:rPr lang="es-ES" sz="2400" dirty="0" smtClean="0"/>
              <a:t>Módulos </a:t>
            </a:r>
            <a:r>
              <a:rPr lang="es-ES" sz="2400" dirty="0" smtClean="0"/>
              <a:t>del 1 al </a:t>
            </a:r>
            <a:r>
              <a:rPr lang="es-ES" sz="2400" dirty="0" smtClean="0"/>
              <a:t>5).</a:t>
            </a:r>
          </a:p>
          <a:p>
            <a:pPr marL="22860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endParaRPr lang="es-ES" sz="2400" dirty="0" smtClean="0"/>
          </a:p>
          <a:p>
            <a:r>
              <a:rPr lang="es-ES" sz="2800" dirty="0" smtClean="0"/>
              <a:t>   Área  II: Atención Secundaria</a:t>
            </a:r>
            <a:endParaRPr lang="es-ES" sz="2800" dirty="0" smtClean="0"/>
          </a:p>
          <a:p>
            <a:endParaRPr lang="es-ES" b="1" dirty="0" smtClean="0"/>
          </a:p>
          <a:p>
            <a:pPr marL="22860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/>
            </a:pPr>
            <a:endParaRPr lang="es-ES" b="1" dirty="0" smtClean="0"/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lang="es-ES" dirty="0" smtClean="0"/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-1" y="285729"/>
          <a:ext cx="8929719" cy="6581698"/>
        </p:xfrm>
        <a:graphic>
          <a:graphicData uri="http://schemas.openxmlformats.org/drawingml/2006/table">
            <a:tbl>
              <a:tblPr/>
              <a:tblGrid>
                <a:gridCol w="516595"/>
                <a:gridCol w="811793"/>
                <a:gridCol w="1328388"/>
                <a:gridCol w="2435378"/>
                <a:gridCol w="1106990"/>
                <a:gridCol w="1623585"/>
                <a:gridCol w="1106990"/>
              </a:tblGrid>
              <a:tr h="4326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Fecha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Tema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Subáreas y Módulos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Duración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F.O.E.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</a:t>
                      </a:r>
                      <a:r>
                        <a:rPr lang="es-ES" sz="1400" b="1" cap="all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Área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I: Atención Integral al Niño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400" baseline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Módulos 1-4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Generalidades de la Pediatría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Consulta de Puericultura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12-17/10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Lactancia Materna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Generalidades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del crecimiento y Desarrollo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 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Trabajo Independiente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Emilio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19-24/10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Evaluación de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Mensuraciones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Esquema de Ablactación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6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Francisco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26-31/10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Historia Clínica Pediátrica.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Anamnesis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 Examen Físico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Clase practica 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2-7/11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Inmunidad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Esquema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Vacunación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 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Emilio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9-14/11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Adolescencia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Evaluación del </a:t>
                      </a:r>
                      <a:r>
                        <a:rPr lang="es-ES" sz="1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Desarollo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Francisco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16-21/11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Acciones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Promoción de.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Salud.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Prevención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Enfermedades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Clase practica 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23-28/11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Atención medica Integral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Rehabilitación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Emilio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86742" cy="857256"/>
          </a:xfrm>
        </p:spPr>
        <p:txBody>
          <a:bodyPr/>
          <a:lstStyle/>
          <a:p>
            <a:pPr algn="ctr"/>
            <a:r>
              <a:rPr lang="es-ES" sz="3200" dirty="0" smtClean="0"/>
              <a:t>Ejemplos</a:t>
            </a:r>
            <a:endParaRPr lang="es-ES" sz="3200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642910" y="1071546"/>
            <a:ext cx="8001056" cy="500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es-ES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es-ES" sz="51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Programa Residencia de cirugía  1er Año</a:t>
            </a:r>
          </a:p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tabLst/>
              <a:defRPr/>
            </a:pPr>
            <a:r>
              <a:rPr lang="es-ES" sz="4200" dirty="0" smtClean="0"/>
              <a:t>Temas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I. Generalidades de la Cirugía. ( 8 semanas)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II. Cirugía abdominal de urgencia.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III. </a:t>
            </a:r>
            <a:r>
              <a:rPr lang="es-ES" sz="4200" dirty="0" err="1" smtClean="0"/>
              <a:t>Coloproctología</a:t>
            </a:r>
            <a:r>
              <a:rPr lang="es-ES" sz="4200" dirty="0" smtClean="0"/>
              <a:t>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IV. Cuidados intermedios.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V. Traumatología.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VI .Cirugía Abdominal electiva.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VII. Cirugía General del tórax.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VIII. Cirugía General del cuello.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IX. Cirugía Ginecológica.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es-ES" sz="4200" dirty="0" smtClean="0"/>
              <a:t>Área  X. Cirugía Pediátrica.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lang="es-ES" dirty="0" smtClean="0"/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285729"/>
          <a:ext cx="8643998" cy="6065930"/>
        </p:xfrm>
        <a:graphic>
          <a:graphicData uri="http://schemas.openxmlformats.org/drawingml/2006/table">
            <a:tbl>
              <a:tblPr/>
              <a:tblGrid>
                <a:gridCol w="500066"/>
                <a:gridCol w="785818"/>
                <a:gridCol w="1285884"/>
                <a:gridCol w="2357454"/>
                <a:gridCol w="1071570"/>
                <a:gridCol w="1571636"/>
                <a:gridCol w="1071570"/>
              </a:tblGrid>
              <a:tr h="4154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Fecha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Tema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Subáreas y Módulos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Duración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F.O.E.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cap="all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</a:t>
                      </a:r>
                      <a:r>
                        <a:rPr lang="es-ES" sz="1400" b="1" cap="all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s-ES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Generalidades de </a:t>
                      </a:r>
                      <a:r>
                        <a:rPr lang="es-ES" sz="1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cirugía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Preoperatorio </a:t>
                      </a: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 postoperatorio normal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6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12-17/10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Posoperatorio complicado.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 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Trabajo Independiente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Emilio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19-24/10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Equilibrio </a:t>
                      </a:r>
                      <a:r>
                        <a:rPr lang="es-ES" sz="1400" b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hidromineral</a:t>
                      </a: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 ácido básico en el </a:t>
                      </a:r>
                      <a:r>
                        <a:rPr lang="es-ES" sz="1400" b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pctes</a:t>
                      </a:r>
                      <a:r>
                        <a:rPr lang="es-ES" sz="14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quirúrgico</a:t>
                      </a: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Shock.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6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Francisco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26-31/10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Infecciones posoperatorias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Clase practica 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2-7/11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Tétanos.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Gangrena gaseosa.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 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Emilio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9-14/11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Antibióticos y </a:t>
                      </a:r>
                      <a:r>
                        <a:rPr lang="es-E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quimioterápicos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</a:t>
                      </a: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Francisco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16-21/11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Hiperalimentación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parenteral.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Clase practica </a:t>
                      </a: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 Juan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Pedro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23-28/11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Infecciones de la mano.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Semanario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</a:t>
                      </a:r>
                      <a:r>
                        <a:rPr lang="es-E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Sergio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Revisión bibliográfica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Dr. Emilio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616</TotalTime>
  <Words>2149</Words>
  <Application>Microsoft Office PowerPoint</Application>
  <PresentationFormat>Presentación en pantalla (4:3)</PresentationFormat>
  <Paragraphs>497</Paragraphs>
  <Slides>39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Transmisión de listas</vt:lpstr>
      <vt:lpstr>Diapositiva 1</vt:lpstr>
      <vt:lpstr>Diapositiva 2</vt:lpstr>
      <vt:lpstr>Que se planifica</vt:lpstr>
      <vt:lpstr>Diapositiva 4</vt:lpstr>
      <vt:lpstr>Modelo de planificación   UNIVERSIDAD DE CIENCIAS MÉDICAS. SANTIAGO DE CUBA.  FACULTAD DE CIENCIAS MÉDICAS No. 1 PLANIFICACIÓN DOCENTE       Especialidad: XXXXXXX  Año de la Residencia: 1ro  Curso Académico: 2015- 2016         </vt:lpstr>
      <vt:lpstr>Diapositiva 6</vt:lpstr>
      <vt:lpstr>Diapositiva 7</vt:lpstr>
      <vt:lpstr>Ejemplos</vt:lpstr>
      <vt:lpstr>Diapositiva 9</vt:lpstr>
      <vt:lpstr>Dificultades con la planificación</vt:lpstr>
      <vt:lpstr>Planificación del calendario de exámenes </vt:lpstr>
      <vt:lpstr>Dificultades con la planificación del calendario de exámenes  </vt:lpstr>
      <vt:lpstr>Desarrollo proceso de especialización   </vt:lpstr>
      <vt:lpstr>Tutor:</vt:lpstr>
      <vt:lpstr>Principales dificultades con los tutores </vt:lpstr>
      <vt:lpstr>Actividades docentes asistenciales Educación en el trabajo</vt:lpstr>
      <vt:lpstr>Actividades académicas</vt:lpstr>
      <vt:lpstr>Tipos de seminarios </vt:lpstr>
      <vt:lpstr>Diapositiva 19</vt:lpstr>
      <vt:lpstr>Control del proceso de especialización  </vt:lpstr>
      <vt:lpstr>Diapositiva 21</vt:lpstr>
      <vt:lpstr>EVALUACION DEL CURSO O FORMATIVA </vt:lpstr>
      <vt:lpstr>EVALUACION DEL CURSO O FORMATIVA</vt:lpstr>
      <vt:lpstr>Diapositiva 24</vt:lpstr>
      <vt:lpstr>EVALUACION DE PROMOCIÓN  </vt:lpstr>
      <vt:lpstr>EVALUACIÓN DE GRADUACIÓN</vt:lpstr>
      <vt:lpstr>Diapositiva 27</vt:lpstr>
      <vt:lpstr>Dificultades de la evaluación</vt:lpstr>
      <vt:lpstr>Tarjetas</vt:lpstr>
      <vt:lpstr>Tarjeta de evaluación del residente </vt:lpstr>
      <vt:lpstr>Tarjeta de evaluación</vt:lpstr>
      <vt:lpstr>Diapositiva 32</vt:lpstr>
      <vt:lpstr>Diapositiva 33</vt:lpstr>
      <vt:lpstr>Diapositiva 34</vt:lpstr>
      <vt:lpstr>Diapositiva 35</vt:lpstr>
      <vt:lpstr>ORIENTACIONES PARA LA CONFECCIÓN DEL ACTA DE EXAMEN</vt:lpstr>
      <vt:lpstr>DIFICULTADES MÁS FRECUENTES</vt:lpstr>
      <vt:lpstr>DOCUMENTOS A ENTREGAR </vt:lpstr>
      <vt:lpstr>Diapositiva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</dc:creator>
  <cp:lastModifiedBy>Licet Leon</cp:lastModifiedBy>
  <cp:revision>24</cp:revision>
  <dcterms:created xsi:type="dcterms:W3CDTF">2015-11-27T03:01:27Z</dcterms:created>
  <dcterms:modified xsi:type="dcterms:W3CDTF">2015-12-17T10:17:01Z</dcterms:modified>
</cp:coreProperties>
</file>