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45"/>
  </p:notesMasterIdLst>
  <p:sldIdLst>
    <p:sldId id="432" r:id="rId3"/>
    <p:sldId id="439" r:id="rId4"/>
    <p:sldId id="444" r:id="rId5"/>
    <p:sldId id="445" r:id="rId6"/>
    <p:sldId id="446" r:id="rId7"/>
    <p:sldId id="484" r:id="rId8"/>
    <p:sldId id="485" r:id="rId9"/>
    <p:sldId id="486" r:id="rId10"/>
    <p:sldId id="492" r:id="rId11"/>
    <p:sldId id="491" r:id="rId12"/>
    <p:sldId id="493" r:id="rId13"/>
    <p:sldId id="448" r:id="rId14"/>
    <p:sldId id="494" r:id="rId15"/>
    <p:sldId id="495" r:id="rId16"/>
    <p:sldId id="449" r:id="rId17"/>
    <p:sldId id="450" r:id="rId18"/>
    <p:sldId id="451" r:id="rId19"/>
    <p:sldId id="452" r:id="rId20"/>
    <p:sldId id="496" r:id="rId21"/>
    <p:sldId id="497" r:id="rId22"/>
    <p:sldId id="453" r:id="rId23"/>
    <p:sldId id="464" r:id="rId24"/>
    <p:sldId id="454" r:id="rId25"/>
    <p:sldId id="465" r:id="rId26"/>
    <p:sldId id="457" r:id="rId27"/>
    <p:sldId id="458" r:id="rId28"/>
    <p:sldId id="459" r:id="rId29"/>
    <p:sldId id="460" r:id="rId30"/>
    <p:sldId id="461" r:id="rId31"/>
    <p:sldId id="462" r:id="rId32"/>
    <p:sldId id="463" r:id="rId33"/>
    <p:sldId id="481" r:id="rId34"/>
    <p:sldId id="482" r:id="rId35"/>
    <p:sldId id="483" r:id="rId36"/>
    <p:sldId id="442" r:id="rId37"/>
    <p:sldId id="440" r:id="rId38"/>
    <p:sldId id="441" r:id="rId39"/>
    <p:sldId id="437" r:id="rId40"/>
    <p:sldId id="412" r:id="rId41"/>
    <p:sldId id="433" r:id="rId42"/>
    <p:sldId id="434" r:id="rId43"/>
    <p:sldId id="435" r:id="rId4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123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7EFE6-041E-4D31-A976-FD5DEB8919AB}" type="datetimeFigureOut">
              <a:rPr lang="es-MX" smtClean="0"/>
              <a:t>09/04/2020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74E61-C49E-40B3-991D-ABD2E776AA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5706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62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54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434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111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717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41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478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12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434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20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96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0141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859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057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4BAB3-B9A0-4890-A15D-5389E838210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3A038-3931-45F2-AC9E-5DC19B45CB25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280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775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913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506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77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67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35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0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67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7BC80-CB9D-453D-A7AA-B65752A8EDD9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09/04/2020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E38CD-7DB6-4409-B3CE-9D7D6831DB9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84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599" y="2387221"/>
            <a:ext cx="7416824" cy="749945"/>
          </a:xfrm>
        </p:spPr>
        <p:txBody>
          <a:bodyPr>
            <a:normAutofit/>
          </a:bodyPr>
          <a:lstStyle/>
          <a:p>
            <a:r>
              <a:rPr lang="es-MX" sz="2400" b="1" i="1" dirty="0" smtClean="0">
                <a:solidFill>
                  <a:srgbClr val="002060"/>
                </a:solidFill>
                <a:ea typeface="Calibri"/>
                <a:cs typeface="Times New Roman"/>
              </a:rPr>
              <a:t>Prevención </a:t>
            </a:r>
            <a:r>
              <a:rPr lang="es-MX" sz="2400" b="1" i="1" dirty="0">
                <a:solidFill>
                  <a:srgbClr val="002060"/>
                </a:solidFill>
                <a:ea typeface="Calibri"/>
                <a:cs typeface="Times New Roman"/>
              </a:rPr>
              <a:t>y Control </a:t>
            </a:r>
            <a:r>
              <a:rPr lang="es-MX" sz="2400" b="1" i="1" dirty="0" smtClean="0">
                <a:solidFill>
                  <a:srgbClr val="002060"/>
                </a:solidFill>
                <a:ea typeface="Calibri"/>
                <a:cs typeface="Times New Roman"/>
              </a:rPr>
              <a:t>de la COVID-19.</a:t>
            </a:r>
            <a:endParaRPr lang="es-ES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70452" y="4163148"/>
            <a:ext cx="4535229" cy="1224136"/>
          </a:xfrm>
        </p:spPr>
        <p:txBody>
          <a:bodyPr>
            <a:normAutofit/>
          </a:bodyPr>
          <a:lstStyle/>
          <a:p>
            <a:r>
              <a:rPr lang="es-MX" sz="1800" b="1" i="1" dirty="0" smtClean="0">
                <a:solidFill>
                  <a:srgbClr val="002060"/>
                </a:solidFill>
                <a:cs typeface="Times New Roman"/>
              </a:rPr>
              <a:t>Departamento de Posgrado del MINSAP e Instituto de Medicina Tropical “Pedro Kourí”.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043" y="4102298"/>
            <a:ext cx="1400286" cy="864096"/>
          </a:xfrm>
          <a:prstGeom prst="rect">
            <a:avLst/>
          </a:prstGeom>
        </p:spPr>
      </p:pic>
      <p:sp>
        <p:nvSpPr>
          <p:cNvPr id="8" name="7 Rectángulo"/>
          <p:cNvSpPr/>
          <p:nvPr/>
        </p:nvSpPr>
        <p:spPr>
          <a:xfrm>
            <a:off x="863588" y="1480180"/>
            <a:ext cx="76328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1" i="1" dirty="0" smtClean="0">
                <a:solidFill>
                  <a:srgbClr val="002060"/>
                </a:solidFill>
                <a:ea typeface="Calibri"/>
                <a:cs typeface="Times New Roman"/>
              </a:rPr>
              <a:t>¿</a:t>
            </a:r>
            <a:r>
              <a:rPr lang="es-MX" sz="2400" b="1" i="1" dirty="0">
                <a:solidFill>
                  <a:srgbClr val="002060"/>
                </a:solidFill>
                <a:ea typeface="Calibri"/>
                <a:cs typeface="Times New Roman"/>
              </a:rPr>
              <a:t>Cómo </a:t>
            </a:r>
            <a:r>
              <a:rPr lang="es-MX" sz="2400" b="1" i="1" dirty="0" smtClean="0">
                <a:solidFill>
                  <a:srgbClr val="002060"/>
                </a:solidFill>
                <a:ea typeface="Calibri"/>
                <a:cs typeface="Times New Roman"/>
              </a:rPr>
              <a:t>asegurar de manera estratificada la Bioseguridad?</a:t>
            </a:r>
          </a:p>
        </p:txBody>
      </p:sp>
      <p:pic>
        <p:nvPicPr>
          <p:cNvPr id="9" name="Imagen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3" y="4149080"/>
            <a:ext cx="1481307" cy="864096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633968" y="6413266"/>
            <a:ext cx="19938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dirty="0" smtClean="0">
                <a:solidFill>
                  <a:srgbClr val="002060"/>
                </a:solidFill>
                <a:cs typeface="Times New Roman"/>
              </a:rPr>
              <a:t>Docencia Médica</a:t>
            </a:r>
            <a:endParaRPr lang="es-ES" sz="2000" b="1" dirty="0">
              <a:solidFill>
                <a:srgbClr val="002060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508104" y="6413266"/>
            <a:ext cx="33403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dirty="0" smtClean="0">
                <a:solidFill>
                  <a:srgbClr val="002060"/>
                </a:solidFill>
                <a:cs typeface="Times New Roman"/>
              </a:rPr>
              <a:t>Instituto de Medicina Tropical</a:t>
            </a:r>
            <a:endParaRPr lang="es-ES" sz="2000" b="1" dirty="0">
              <a:solidFill>
                <a:srgbClr val="002060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110840" y="6381328"/>
            <a:ext cx="21092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dirty="0" smtClean="0">
                <a:solidFill>
                  <a:srgbClr val="002060"/>
                </a:solidFill>
                <a:cs typeface="Times New Roman"/>
              </a:rPr>
              <a:t>Posgrado MINSAP</a:t>
            </a:r>
            <a:endParaRPr lang="es-E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66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10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9394548"/>
              </p:ext>
            </p:extLst>
          </p:nvPr>
        </p:nvGraphicFramePr>
        <p:xfrm>
          <a:off x="467544" y="1412776"/>
          <a:ext cx="8229600" cy="409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73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Lugar/sitio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Personal o paciente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Tipo de EPP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s-ES_tradnl" sz="1600" dirty="0"/>
                        <a:t>Hospital</a:t>
                      </a:r>
                      <a:endParaRPr lang="es-ES_tradnl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580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/>
                        <a:t>Salas de espera</a:t>
                      </a:r>
                      <a:endParaRPr lang="es-ES_tradn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Pacientes con síntomas respiratorios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N</a:t>
                      </a:r>
                      <a:r>
                        <a:rPr lang="es-ES_tradnl" sz="1600" dirty="0" smtClean="0"/>
                        <a:t>inguna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Mascarilla/nasobuco </a:t>
                      </a:r>
                      <a:r>
                        <a:rPr lang="es-ES_tradnl" sz="1600" dirty="0"/>
                        <a:t>si lo </a:t>
                      </a:r>
                      <a:r>
                        <a:rPr lang="es-ES_tradnl" sz="1600" dirty="0" smtClean="0"/>
                        <a:t>tolera/</a:t>
                      </a:r>
                      <a:endParaRPr lang="es-ES_tradnl" sz="1600" dirty="0"/>
                    </a:p>
                    <a:p>
                      <a:r>
                        <a:rPr lang="es-ES_tradnl" sz="1600" dirty="0"/>
                        <a:t>mover rápidamente al paciente a una habitación de aislamiento o al área destinada para la</a:t>
                      </a:r>
                      <a:r>
                        <a:rPr lang="es-ES_tradnl" sz="1600" baseline="0" dirty="0"/>
                        <a:t> atención de casos sospechosos.</a:t>
                      </a:r>
                    </a:p>
                    <a:p>
                      <a:r>
                        <a:rPr lang="es-ES_tradnl" sz="1600" baseline="0" dirty="0"/>
                        <a:t> </a:t>
                      </a:r>
                      <a:endParaRPr lang="es-ES_tradnl" sz="1600" baseline="0" dirty="0" smtClean="0"/>
                    </a:p>
                    <a:p>
                      <a:r>
                        <a:rPr lang="es-ES_tradnl" sz="1600" baseline="0" dirty="0" smtClean="0"/>
                        <a:t>Asegurar </a:t>
                      </a:r>
                      <a:r>
                        <a:rPr lang="es-ES_tradnl" sz="1600" baseline="0" dirty="0"/>
                        <a:t>la separación espacial de al menos 1 metro entre pacientes</a:t>
                      </a:r>
                      <a:endParaRPr lang="es-ES_trad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dirty="0"/>
                        <a:t>Consulta destinada para casos respiratorios </a:t>
                      </a:r>
                      <a:endParaRPr lang="es-ES_tradn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Trabajador de la salud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Examen físico de pacientes con síntomas respiratorios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Mascarilla </a:t>
                      </a:r>
                      <a:r>
                        <a:rPr lang="es-ES_tradnl" sz="1600" dirty="0" smtClean="0"/>
                        <a:t>quirúrgica/nasobuco/</a:t>
                      </a:r>
                      <a:endParaRPr lang="es-ES_tradnl" sz="1600" dirty="0"/>
                    </a:p>
                    <a:p>
                      <a:r>
                        <a:rPr lang="es-ES_tradnl" sz="1600" dirty="0" smtClean="0"/>
                        <a:t>sobre-bata</a:t>
                      </a:r>
                      <a:r>
                        <a:rPr lang="es-ES_tradnl" sz="1600" baseline="0" dirty="0" smtClean="0"/>
                        <a:t>/guantes,/protección ocular.</a:t>
                      </a:r>
                      <a:endParaRPr lang="es-ES_trad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818391"/>
                  </a:ext>
                </a:extLst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97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9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11364"/>
              </p:ext>
            </p:extLst>
          </p:nvPr>
        </p:nvGraphicFramePr>
        <p:xfrm>
          <a:off x="457200" y="1566520"/>
          <a:ext cx="8229600" cy="366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2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07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Lugar/sitio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Personal o paciente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Tipo de EPP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r>
                        <a:rPr lang="es-ES_tradnl" sz="1800" dirty="0" smtClean="0"/>
                        <a:t>Hospital</a:t>
                      </a:r>
                      <a:endParaRPr lang="es-ES_tradnl" sz="18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580040"/>
                  </a:ext>
                </a:extLst>
              </a:tr>
              <a:tr h="463777">
                <a:tc rowSpan="2">
                  <a:txBody>
                    <a:bodyPr/>
                    <a:lstStyle/>
                    <a:p>
                      <a:r>
                        <a:rPr lang="es-ES_tradnl" sz="1800" dirty="0"/>
                        <a:t>Consulta destinada para casos respiratorios </a:t>
                      </a:r>
                      <a:endParaRPr lang="es-ES_tradn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Pacientes con síntomas respiratorios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N</a:t>
                      </a:r>
                      <a:r>
                        <a:rPr lang="es-ES_tradnl" sz="1800" dirty="0" smtClean="0"/>
                        <a:t>inguna</a:t>
                      </a:r>
                      <a:endParaRPr lang="es-ES_trad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No necesita </a:t>
                      </a:r>
                      <a:r>
                        <a:rPr lang="es-ES_tradnl" sz="1800" dirty="0" smtClean="0"/>
                        <a:t>EPP.</a:t>
                      </a:r>
                      <a:endParaRPr lang="es-ES_tradn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Auxiliares generales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Después y entre consultas de pacientes con síntomas respiratorios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Mascarilla </a:t>
                      </a:r>
                      <a:r>
                        <a:rPr lang="es-ES_tradnl" sz="1800" dirty="0" smtClean="0"/>
                        <a:t>quirúrgica/nasobuco/sobre-bata</a:t>
                      </a:r>
                      <a:r>
                        <a:rPr lang="es-ES_tradnl" sz="1800" dirty="0"/>
                        <a:t>, guantes </a:t>
                      </a:r>
                      <a:r>
                        <a:rPr lang="es-ES_tradnl" sz="1800" dirty="0" smtClean="0"/>
                        <a:t>domésticos/protección </a:t>
                      </a:r>
                      <a:r>
                        <a:rPr lang="es-ES_tradnl" sz="1800" dirty="0"/>
                        <a:t>ocular (si riesgo de salpicadura de materia orgánica o </a:t>
                      </a:r>
                      <a:r>
                        <a:rPr lang="es-ES_tradnl" sz="1800" dirty="0" smtClean="0"/>
                        <a:t>químico)/</a:t>
                      </a:r>
                      <a:endParaRPr lang="es-ES_tradnl" sz="1800" dirty="0"/>
                    </a:p>
                    <a:p>
                      <a:r>
                        <a:rPr lang="es-ES_tradnl" sz="1800" dirty="0"/>
                        <a:t>Botas de goma o calzado </a:t>
                      </a:r>
                      <a:r>
                        <a:rPr lang="es-ES_tradnl" sz="1800" dirty="0" smtClean="0"/>
                        <a:t>cerrado.</a:t>
                      </a:r>
                      <a:endParaRPr lang="es-ES_tradn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902683"/>
                  </a:ext>
                </a:extLst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4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230639"/>
              </p:ext>
            </p:extLst>
          </p:nvPr>
        </p:nvGraphicFramePr>
        <p:xfrm>
          <a:off x="395536" y="1367925"/>
          <a:ext cx="8424936" cy="4005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6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baseline="0" dirty="0" smtClean="0"/>
                        <a:t>Salas de Aislamiento en Hospitales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Requisitos mínimos exigidos.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Cuarentena, sin visitas ni acompañantes.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Uso de medios individuales de protección (nasobucos, batas, guantes).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Lavado de las manos.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Flujogramas y normas específicas.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Higienización de las superficies.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10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7384798"/>
              </p:ext>
            </p:extLst>
          </p:nvPr>
        </p:nvGraphicFramePr>
        <p:xfrm>
          <a:off x="395535" y="1196752"/>
          <a:ext cx="8461075" cy="5003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3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5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48491526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8586">
                  <a:extLst>
                    <a:ext uri="{9D8B030D-6E8A-4147-A177-3AD203B41FA5}">
                      <a16:colId xmlns:a16="http://schemas.microsoft.com/office/drawing/2014/main" val="14534968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Lugar/sitio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Personal o paciente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Tipo de EPP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r>
                        <a:rPr lang="es-ES_tradnl" sz="1800" dirty="0"/>
                        <a:t>Hospital</a:t>
                      </a:r>
                      <a:endParaRPr lang="es-ES_tradnl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580040"/>
                  </a:ext>
                </a:extLst>
              </a:tr>
              <a:tr h="463777">
                <a:tc rowSpan="3">
                  <a:txBody>
                    <a:bodyPr/>
                    <a:lstStyle/>
                    <a:p>
                      <a:r>
                        <a:rPr lang="es-ES_tradnl" sz="1800" dirty="0"/>
                        <a:t>Habitación del paciente</a:t>
                      </a:r>
                      <a:endParaRPr lang="es-ES_tradnl" sz="1800" b="1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s-ES_tradnl" sz="1800" dirty="0" smtClean="0"/>
                        <a:t>Trabajadores </a:t>
                      </a:r>
                      <a:r>
                        <a:rPr lang="es-ES_tradnl" sz="1800" dirty="0"/>
                        <a:t>de la salud</a:t>
                      </a:r>
                      <a:endParaRPr lang="es-ES_tradnl" sz="1800" b="1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_tradnl" sz="1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ES_tradnl" sz="1800" dirty="0" smtClean="0"/>
                        <a:t>Atención </a:t>
                      </a:r>
                      <a:r>
                        <a:rPr lang="es-ES_tradnl" sz="1800" dirty="0"/>
                        <a:t>directa al paciente con COVID-19</a:t>
                      </a:r>
                      <a:endParaRPr lang="es-ES_tradnl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800" dirty="0" smtClean="0"/>
                    </a:p>
                    <a:p>
                      <a:r>
                        <a:rPr lang="es-ES_tradnl" sz="1800" dirty="0" smtClean="0"/>
                        <a:t>Mascarilla quirúrgica/nasobuco/sobre-bata</a:t>
                      </a:r>
                      <a:r>
                        <a:rPr lang="es-ES_tradnl" sz="1800" dirty="0"/>
                        <a:t>, guantes, protección ocular </a:t>
                      </a:r>
                      <a:r>
                        <a:rPr lang="es-ES_tradnl" sz="1800" dirty="0" smtClean="0"/>
                        <a:t>(pantalla </a:t>
                      </a:r>
                      <a:r>
                        <a:rPr lang="es-ES_tradnl" sz="1800" dirty="0"/>
                        <a:t>facial</a:t>
                      </a:r>
                      <a:r>
                        <a:rPr lang="es-ES_tradnl" sz="1800" dirty="0" smtClean="0"/>
                        <a:t>).</a:t>
                      </a:r>
                    </a:p>
                    <a:p>
                      <a:endParaRPr lang="es-ES_tradn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_tradnl" sz="1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ES_tradnl" sz="1800" dirty="0"/>
                        <a:t>Realiza procedimientos generadores de aerosoles</a:t>
                      </a:r>
                      <a:endParaRPr lang="es-ES_tradnl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/>
                        <a:t>Respirador N95 o FFP2 o </a:t>
                      </a:r>
                      <a:r>
                        <a:rPr lang="es-ES" sz="1800" dirty="0" smtClean="0"/>
                        <a:t>equivalente/sobre-bata/guantes/protección </a:t>
                      </a:r>
                      <a:r>
                        <a:rPr lang="es-ES" sz="1800" dirty="0"/>
                        <a:t>ocular </a:t>
                      </a:r>
                      <a:r>
                        <a:rPr lang="es-ES" sz="1800" dirty="0" smtClean="0"/>
                        <a:t>(pantalla </a:t>
                      </a:r>
                      <a:r>
                        <a:rPr lang="es-ES" sz="1800" dirty="0"/>
                        <a:t>facial)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10328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_tradnl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ES_tradnl" sz="1800" dirty="0"/>
                        <a:t>Auxiliares generales</a:t>
                      </a:r>
                      <a:endParaRPr lang="es-ES_tradnl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sz="1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ES_tradnl" sz="1800" dirty="0"/>
                        <a:t>Después y entre consultas de </a:t>
                      </a:r>
                      <a:r>
                        <a:rPr lang="es-ES_tradnl" sz="1800" dirty="0" smtClean="0"/>
                        <a:t>pacientes</a:t>
                      </a:r>
                      <a:r>
                        <a:rPr lang="es-ES_tradnl" sz="1800" baseline="0" dirty="0" smtClean="0"/>
                        <a:t> SR</a:t>
                      </a:r>
                      <a:endParaRPr lang="es-ES_tradnl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Mascarilla/nasobuco/sobre-bata/guantes domésticos/protección </a:t>
                      </a:r>
                      <a:r>
                        <a:rPr lang="es-ES_tradnl" sz="1800" dirty="0"/>
                        <a:t>ocular (si riesgo de salpicadura de materia orgánica o </a:t>
                      </a:r>
                      <a:r>
                        <a:rPr lang="es-ES_tradnl" sz="1800" dirty="0" smtClean="0"/>
                        <a:t>químico)/Botas </a:t>
                      </a:r>
                      <a:r>
                        <a:rPr lang="es-ES_tradnl" sz="1800" dirty="0"/>
                        <a:t>de goma o calzado </a:t>
                      </a:r>
                      <a:r>
                        <a:rPr lang="es-ES_tradnl" sz="1800" dirty="0" smtClean="0"/>
                        <a:t>cerrado.</a:t>
                      </a:r>
                      <a:endParaRPr lang="es-ES_tradn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902683"/>
                  </a:ext>
                </a:extLst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11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9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724933"/>
              </p:ext>
            </p:extLst>
          </p:nvPr>
        </p:nvGraphicFramePr>
        <p:xfrm>
          <a:off x="323528" y="1313336"/>
          <a:ext cx="8532730" cy="4347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1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6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6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0092"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Lugar/sitio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Personal o paciente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dirty="0"/>
                        <a:t>Tipo de EPP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10">
                <a:tc gridSpan="4">
                  <a:txBody>
                    <a:bodyPr/>
                    <a:lstStyle/>
                    <a:p>
                      <a:r>
                        <a:rPr lang="es-ES_tradnl" sz="1800" dirty="0"/>
                        <a:t>Hospital</a:t>
                      </a:r>
                      <a:endParaRPr lang="es-ES_tradnl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580040"/>
                  </a:ext>
                </a:extLst>
              </a:tr>
              <a:tr h="1253892">
                <a:tc>
                  <a:txBody>
                    <a:bodyPr/>
                    <a:lstStyle/>
                    <a:p>
                      <a:r>
                        <a:rPr lang="es-ES_tradnl" sz="1800" dirty="0"/>
                        <a:t>Otras áreas por donde transita el paciente, pasillos</a:t>
                      </a:r>
                      <a:endParaRPr lang="es-ES_tradn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Todo el personal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Cualquier actividad donde no se tenga contacto con el paciente con </a:t>
                      </a:r>
                      <a:r>
                        <a:rPr lang="es-ES_tradnl" sz="1800" dirty="0" smtClean="0"/>
                        <a:t>COVID-19.</a:t>
                      </a:r>
                      <a:endParaRPr lang="es-ES_trad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No se necesita </a:t>
                      </a:r>
                      <a:r>
                        <a:rPr lang="es-ES_tradnl" sz="1800" dirty="0" smtClean="0"/>
                        <a:t>EPP.</a:t>
                      </a:r>
                      <a:endParaRPr lang="es-ES_tradn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7275">
                <a:tc>
                  <a:txBody>
                    <a:bodyPr/>
                    <a:lstStyle/>
                    <a:p>
                      <a:r>
                        <a:rPr lang="es-ES_tradnl" sz="1800" dirty="0"/>
                        <a:t>Laboratorio</a:t>
                      </a:r>
                      <a:endParaRPr lang="es-ES_tradn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Médico,</a:t>
                      </a:r>
                      <a:r>
                        <a:rPr lang="es-ES_tradnl" sz="1800" baseline="0" dirty="0" smtClean="0"/>
                        <a:t> </a:t>
                      </a:r>
                      <a:r>
                        <a:rPr lang="es-ES_tradnl" sz="1800" dirty="0" smtClean="0"/>
                        <a:t>Licenciado, Técnico. </a:t>
                      </a:r>
                      <a:endParaRPr lang="es-ES_trad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Manipulación de muestras </a:t>
                      </a:r>
                      <a:r>
                        <a:rPr lang="es-ES_tradnl" sz="1800" dirty="0" smtClean="0"/>
                        <a:t>respiratorias.</a:t>
                      </a:r>
                      <a:endParaRPr lang="es-ES_trad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800" dirty="0" smtClean="0"/>
                        <a:t>Mascarilla/nasobuco/</a:t>
                      </a:r>
                    </a:p>
                    <a:p>
                      <a:r>
                        <a:rPr lang="es-ES" sz="1800" dirty="0" smtClean="0"/>
                        <a:t>sobre-bata/guantes/</a:t>
                      </a:r>
                    </a:p>
                    <a:p>
                      <a:r>
                        <a:rPr lang="es-ES" sz="1800" dirty="0" smtClean="0"/>
                        <a:t>protección </a:t>
                      </a:r>
                      <a:r>
                        <a:rPr lang="es-ES" sz="1800" dirty="0"/>
                        <a:t>ocular.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103285"/>
                  </a:ext>
                </a:extLst>
              </a:tr>
              <a:tr h="1173780">
                <a:tc>
                  <a:txBody>
                    <a:bodyPr/>
                    <a:lstStyle/>
                    <a:p>
                      <a:r>
                        <a:rPr lang="es-ES_tradnl" sz="1800" dirty="0"/>
                        <a:t>Áreas administrativas</a:t>
                      </a:r>
                      <a:endParaRPr lang="es-ES_tradnl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Todo el </a:t>
                      </a:r>
                      <a:r>
                        <a:rPr lang="es-ES_tradnl" sz="1800" dirty="0" smtClean="0"/>
                        <a:t>personal</a:t>
                      </a:r>
                      <a:endParaRPr lang="es-ES_trad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Tareas administrativas que no involucran el contacto con pacientes con </a:t>
                      </a:r>
                      <a:r>
                        <a:rPr lang="es-ES_tradnl" sz="1800" dirty="0" smtClean="0"/>
                        <a:t>COVID-19.</a:t>
                      </a:r>
                      <a:endParaRPr lang="es-ES_trad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No se necesitan </a:t>
                      </a:r>
                      <a:r>
                        <a:rPr lang="es-ES_tradnl" sz="1800" dirty="0" smtClean="0"/>
                        <a:t>EPP.</a:t>
                      </a:r>
                      <a:endParaRPr lang="es-ES_tradn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902683"/>
                  </a:ext>
                </a:extLst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7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720504"/>
              </p:ext>
            </p:extLst>
          </p:nvPr>
        </p:nvGraphicFramePr>
        <p:xfrm>
          <a:off x="395536" y="1196752"/>
          <a:ext cx="8424936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7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baseline="0" dirty="0" smtClean="0"/>
                        <a:t>Unidades de Terapia Intensiva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Los cubículos de  aislamiento deben cumplir con los requisitos mínimos exigidos.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Uso de medios individuales para la protección del personal asistencial (batas desechables, guantes,  mascarillas N-95 y gafas  o caretas para protección facial).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Lavado frecuente de las manos.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Higienización de las superficies.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Extremar las medidas de seguridad durante la ventilación mecánica (generadora de aerosoles).</a:t>
                      </a:r>
                      <a:endParaRPr kumimoji="0" lang="es-E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47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446920"/>
              </p:ext>
            </p:extLst>
          </p:nvPr>
        </p:nvGraphicFramePr>
        <p:xfrm>
          <a:off x="395536" y="1340768"/>
          <a:ext cx="8424936" cy="4005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8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baseline="0" dirty="0" smtClean="0"/>
                        <a:t>Centros de aislamiento de contactos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Ingreso de contactos durante  14 días.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Hacer cumplir requisitos mínimos exigidos.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Vigilancia activa y termometría cada 6 horas.</a:t>
                      </a:r>
                      <a:endParaRPr lang="es-ES" sz="20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Uso de medios individuales de protección.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Lavado frecuente de las manos.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Flujogramas y normas específicas.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Higienización de las superficies.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5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821472"/>
              </p:ext>
            </p:extLst>
          </p:nvPr>
        </p:nvGraphicFramePr>
        <p:xfrm>
          <a:off x="395536" y="1340768"/>
          <a:ext cx="8424936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9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baseline="0" dirty="0" smtClean="0"/>
                        <a:t>Centros de aislamiento de sospechosos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Cumplir requisitos mínimos exigidos.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Cuarentena, sin visitas ni acompañantes 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Vigilancia activa y termometría cada 6 horas.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Uso de medios individuales de protección (nasobucos, batas, guantes).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Lavado frecuente de las manos.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Flujogramas y normas específicas.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Higienización de las superficies.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3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448316"/>
              </p:ext>
            </p:extLst>
          </p:nvPr>
        </p:nvGraphicFramePr>
        <p:xfrm>
          <a:off x="395536" y="1340768"/>
          <a:ext cx="8424936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10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baseline="0" dirty="0" smtClean="0"/>
                        <a:t>Traslado en ambulancia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Disponibilidad de mascarillas respiratorias N-95, batas verdes o desechables y guantes.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Uso de medios individuales de protección.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Apagar el aire acondicionado.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Cumplir normas establecidas para el viaje.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No tocarse ojos, nariz y boca hasta no concluir el trabajo y desinfectadas las manos.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Higienización de las superficies.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1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10" name="5 Marcador de contenido">
            <a:extLst>
              <a:ext uri="{FF2B5EF4-FFF2-40B4-BE49-F238E27FC236}">
                <a16:creationId xmlns:a16="http://schemas.microsoft.com/office/drawing/2014/main" id="{13A72029-06E6-432F-A8FC-AF1B3494D6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568418"/>
              </p:ext>
            </p:extLst>
          </p:nvPr>
        </p:nvGraphicFramePr>
        <p:xfrm>
          <a:off x="323528" y="1186077"/>
          <a:ext cx="8568953" cy="45465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7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65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6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4577"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Lugar/sitio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Personal o paciente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dirty="0"/>
                        <a:t>Tipo de EPP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577">
                <a:tc gridSpan="4">
                  <a:txBody>
                    <a:bodyPr/>
                    <a:lstStyle/>
                    <a:p>
                      <a:r>
                        <a:rPr lang="es-ES_tradnl" sz="1400" dirty="0"/>
                        <a:t>Puntos de Entrada</a:t>
                      </a:r>
                      <a:endParaRPr lang="es-ES_tradnl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580040"/>
                  </a:ext>
                </a:extLst>
              </a:tr>
              <a:tr h="625211">
                <a:tc rowSpan="4">
                  <a:txBody>
                    <a:bodyPr/>
                    <a:lstStyle/>
                    <a:p>
                      <a:endParaRPr lang="es-ES_tradnl" sz="1400" dirty="0" smtClean="0"/>
                    </a:p>
                    <a:p>
                      <a:r>
                        <a:rPr lang="es-ES_tradnl" sz="1800" dirty="0" smtClean="0"/>
                        <a:t>Ambulancia</a:t>
                      </a:r>
                      <a:endParaRPr lang="es-ES_tradnl" sz="1800" dirty="0"/>
                    </a:p>
                    <a:p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/>
                        <a:t>Trabajadores de la salud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/>
                        <a:t>Transporte de pacientes con sospecha de COVID-19 al centro sanitario de </a:t>
                      </a:r>
                      <a:r>
                        <a:rPr lang="es-ES_tradnl" sz="1400" dirty="0" smtClean="0"/>
                        <a:t>referencia.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Mascarilla,</a:t>
                      </a:r>
                      <a:r>
                        <a:rPr lang="es-ES_tradnl" sz="1400" baseline="0" dirty="0" smtClean="0"/>
                        <a:t> </a:t>
                      </a:r>
                      <a:r>
                        <a:rPr lang="es-ES_tradnl" sz="1400" dirty="0" smtClean="0"/>
                        <a:t>nasobuco,</a:t>
                      </a:r>
                      <a:r>
                        <a:rPr lang="es-ES_tradnl" sz="1400" baseline="0" dirty="0" smtClean="0"/>
                        <a:t> g</a:t>
                      </a:r>
                      <a:r>
                        <a:rPr lang="es-ES_tradnl" sz="1400" dirty="0" smtClean="0"/>
                        <a:t>uantes</a:t>
                      </a:r>
                      <a:r>
                        <a:rPr lang="es-ES_tradnl" sz="1400" dirty="0"/>
                        <a:t>, </a:t>
                      </a:r>
                      <a:r>
                        <a:rPr lang="es-ES_tradnl" sz="1400" dirty="0" smtClean="0"/>
                        <a:t>sobre-batas</a:t>
                      </a:r>
                      <a:r>
                        <a:rPr lang="es-ES_tradnl" sz="1400" dirty="0"/>
                        <a:t>, protección </a:t>
                      </a:r>
                      <a:r>
                        <a:rPr lang="es-ES_tradnl" sz="1400" dirty="0" smtClean="0"/>
                        <a:t>ocular.</a:t>
                      </a:r>
                      <a:endParaRPr lang="es-ES_trad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6125">
                <a:tc vMerge="1">
                  <a:txBody>
                    <a:bodyPr/>
                    <a:lstStyle/>
                    <a:p>
                      <a:endParaRPr lang="es-ES_tradnl" sz="18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s-ES_tradnl" sz="1400" dirty="0"/>
                        <a:t>Chofer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/>
                        <a:t>Solamente maneja llevando al paciente sospechoso de COVID-19 y </a:t>
                      </a:r>
                      <a:r>
                        <a:rPr lang="es-ES_tradnl" sz="1400" dirty="0" smtClean="0"/>
                        <a:t>está </a:t>
                      </a:r>
                      <a:r>
                        <a:rPr lang="es-ES_tradnl" sz="1400" dirty="0"/>
                        <a:t>separado el compartimiento del chofer del de paciente sospechoso de </a:t>
                      </a:r>
                      <a:r>
                        <a:rPr lang="es-ES_tradnl" sz="1400" dirty="0" smtClean="0"/>
                        <a:t>COVID-19.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/>
                        <a:t>Mantener la distancia espacial de al menos de 1 </a:t>
                      </a:r>
                      <a:r>
                        <a:rPr lang="es-ES" sz="1400" dirty="0" smtClean="0"/>
                        <a:t>metro.</a:t>
                      </a:r>
                      <a:r>
                        <a:rPr lang="es-ES" sz="1400" baseline="0" dirty="0" smtClean="0"/>
                        <a:t> </a:t>
                      </a:r>
                      <a:r>
                        <a:rPr lang="es-ES" sz="1400" dirty="0" smtClean="0"/>
                        <a:t>No </a:t>
                      </a:r>
                      <a:r>
                        <a:rPr lang="es-ES" sz="1400" dirty="0"/>
                        <a:t>requiere de </a:t>
                      </a:r>
                      <a:r>
                        <a:rPr lang="es-ES" sz="1400" dirty="0" smtClean="0"/>
                        <a:t>EPP.</a:t>
                      </a:r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103285"/>
                  </a:ext>
                </a:extLst>
              </a:tr>
              <a:tr h="901019">
                <a:tc vMerge="1">
                  <a:txBody>
                    <a:bodyPr/>
                    <a:lstStyle/>
                    <a:p>
                      <a:endParaRPr lang="es-ES_tradnl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/>
                        <a:t>Asiste subiendo y bajando al paciente con sospecha de infección con </a:t>
                      </a:r>
                      <a:r>
                        <a:rPr lang="es-ES_tradnl" sz="1400" dirty="0" smtClean="0"/>
                        <a:t>COVID-19.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/>
                        <a:t>Mascarilla </a:t>
                      </a:r>
                      <a:r>
                        <a:rPr lang="es-ES_tradnl" sz="1400" dirty="0" smtClean="0"/>
                        <a:t>,</a:t>
                      </a:r>
                      <a:r>
                        <a:rPr lang="es-ES_tradnl" sz="1400" baseline="0" dirty="0" smtClean="0"/>
                        <a:t> </a:t>
                      </a:r>
                      <a:r>
                        <a:rPr lang="es-ES_tradnl" sz="1400" dirty="0" smtClean="0"/>
                        <a:t>nasobuco,</a:t>
                      </a:r>
                      <a:r>
                        <a:rPr lang="es-ES_tradnl" sz="1400" baseline="0" dirty="0" smtClean="0"/>
                        <a:t> s</a:t>
                      </a:r>
                      <a:r>
                        <a:rPr lang="es-ES_tradnl" sz="1400" dirty="0" smtClean="0"/>
                        <a:t>obre-bata</a:t>
                      </a:r>
                      <a:r>
                        <a:rPr lang="es-ES_tradnl" sz="1400" dirty="0"/>
                        <a:t>, guantes, protección </a:t>
                      </a:r>
                      <a:r>
                        <a:rPr lang="es-ES_tradnl" sz="1400" dirty="0" smtClean="0"/>
                        <a:t>ocular.</a:t>
                      </a:r>
                      <a:endParaRPr lang="es-ES_trad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902683"/>
                  </a:ext>
                </a:extLst>
              </a:tr>
              <a:tr h="901019">
                <a:tc vMerge="1">
                  <a:txBody>
                    <a:bodyPr/>
                    <a:lstStyle/>
                    <a:p>
                      <a:endParaRPr lang="es-ES_tradnl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/>
                        <a:t>No tiene contacto directo con el paciente sospechoso de </a:t>
                      </a:r>
                      <a:r>
                        <a:rPr lang="es-ES_tradnl" sz="1400" dirty="0" smtClean="0"/>
                        <a:t>COVID-19;</a:t>
                      </a:r>
                      <a:r>
                        <a:rPr lang="es-ES_tradnl" sz="1400" baseline="0" dirty="0" smtClean="0"/>
                        <a:t> </a:t>
                      </a:r>
                      <a:r>
                        <a:rPr lang="es-ES_tradnl" sz="1400" dirty="0" smtClean="0"/>
                        <a:t>pero </a:t>
                      </a:r>
                      <a:r>
                        <a:rPr lang="es-ES_tradnl" sz="1400" dirty="0"/>
                        <a:t>no existe barrera entre el compartimiento del chofer y el del </a:t>
                      </a:r>
                      <a:r>
                        <a:rPr lang="es-ES_tradnl" sz="1400" dirty="0" smtClean="0"/>
                        <a:t>paciente.</a:t>
                      </a:r>
                      <a:endParaRPr lang="es-ES_trad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400" dirty="0" smtClean="0"/>
                        <a:t>Mascarilla;</a:t>
                      </a:r>
                      <a:r>
                        <a:rPr lang="es-ES_tradnl" sz="1400" baseline="0" dirty="0" smtClean="0"/>
                        <a:t> </a:t>
                      </a:r>
                      <a:r>
                        <a:rPr lang="es-ES_tradnl" sz="1400" dirty="0" smtClean="0"/>
                        <a:t>nasobuco.</a:t>
                      </a:r>
                      <a:endParaRPr lang="es-ES_tradn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725160"/>
                  </a:ext>
                </a:extLst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0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181589"/>
              </p:ext>
            </p:extLst>
          </p:nvPr>
        </p:nvGraphicFramePr>
        <p:xfrm>
          <a:off x="395536" y="1691220"/>
          <a:ext cx="8424936" cy="36099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5348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4150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Individual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dirty="0" smtClean="0"/>
                        <a:t>Lavado frecuente de las manos.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dirty="0" smtClean="0"/>
                        <a:t>Higiene respiratoria</a:t>
                      </a:r>
                      <a:r>
                        <a:rPr lang="es-ES" sz="2000" baseline="0" dirty="0" smtClean="0"/>
                        <a:t> y en general.</a:t>
                      </a: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dirty="0" smtClean="0"/>
                        <a:t>Uso del nasobuco.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dirty="0" smtClean="0"/>
                        <a:t>Evitar aglomeraciones.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dirty="0" smtClean="0"/>
                        <a:t>Mantener la distancia con</a:t>
                      </a:r>
                      <a:r>
                        <a:rPr lang="es-ES" sz="2000" baseline="0" dirty="0" smtClean="0"/>
                        <a:t> otras personas.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Recomendación de quedarse en casa.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Acudir inmediatamente al Médico si SR.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s-ES" sz="2000" b="1" i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3131840" y="5693186"/>
            <a:ext cx="31407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dirty="0" smtClean="0">
                <a:solidFill>
                  <a:srgbClr val="002060"/>
                </a:solidFill>
              </a:rPr>
              <a:t>SR = Síntomas respiratorios.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739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9" name="5 Marcador de contenido">
            <a:extLst>
              <a:ext uri="{FF2B5EF4-FFF2-40B4-BE49-F238E27FC236}">
                <a16:creationId xmlns:a16="http://schemas.microsoft.com/office/drawing/2014/main" id="{13A72029-06E6-432F-A8FC-AF1B3494D6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10114"/>
              </p:ext>
            </p:extLst>
          </p:nvPr>
        </p:nvGraphicFramePr>
        <p:xfrm>
          <a:off x="323528" y="1628800"/>
          <a:ext cx="8568952" cy="359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9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6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6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77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4577"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Lugar/sitio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Personal o paciente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Tipo de EPP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577">
                <a:tc gridSpan="4">
                  <a:txBody>
                    <a:bodyPr/>
                    <a:lstStyle/>
                    <a:p>
                      <a:r>
                        <a:rPr lang="es-ES_tradnl" sz="1600" dirty="0"/>
                        <a:t>Puntos de Entrada</a:t>
                      </a:r>
                      <a:endParaRPr lang="es-ES_tradnl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580040"/>
                  </a:ext>
                </a:extLst>
              </a:tr>
              <a:tr h="625211">
                <a:tc rowSpan="2">
                  <a:txBody>
                    <a:bodyPr/>
                    <a:lstStyle/>
                    <a:p>
                      <a:endParaRPr lang="es-ES_tradnl" sz="1800" dirty="0" smtClean="0"/>
                    </a:p>
                    <a:p>
                      <a:r>
                        <a:rPr lang="es-ES_tradnl" sz="1800" dirty="0" smtClean="0"/>
                        <a:t>Ambulancia</a:t>
                      </a:r>
                      <a:endParaRPr lang="es-ES_tradnl" sz="1800" dirty="0"/>
                    </a:p>
                    <a:p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Paciente con sospecha de COVID-19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Transporte  al centro sanitario de </a:t>
                      </a:r>
                      <a:r>
                        <a:rPr lang="es-ES_tradnl" sz="1800" dirty="0" smtClean="0"/>
                        <a:t>referencia,</a:t>
                      </a:r>
                      <a:endParaRPr lang="es-ES_trad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Mascarilla;</a:t>
                      </a:r>
                      <a:r>
                        <a:rPr lang="es-ES_tradnl" sz="1800" baseline="0" dirty="0" smtClean="0"/>
                        <a:t> </a:t>
                      </a:r>
                      <a:r>
                        <a:rPr lang="es-ES_tradnl" sz="1800" dirty="0" smtClean="0"/>
                        <a:t>nasobuco. </a:t>
                      </a:r>
                      <a:endParaRPr lang="es-ES_tradnl" sz="1800" dirty="0"/>
                    </a:p>
                    <a:p>
                      <a:endParaRPr lang="es-ES_tradn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8321">
                <a:tc vMerge="1">
                  <a:txBody>
                    <a:bodyPr/>
                    <a:lstStyle/>
                    <a:p>
                      <a:endParaRPr lang="es-ES_trad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Auxiliares de servicio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/>
                        <a:t>Limpieza después y entre el traslado de los pacientes sospechosos de COVID-19 hacia el centro de salud </a:t>
                      </a:r>
                      <a:r>
                        <a:rPr lang="es-ES_tradnl" sz="1800" dirty="0" smtClean="0"/>
                        <a:t>referido,</a:t>
                      </a:r>
                      <a:endParaRPr lang="es-ES_tradn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dirty="0" smtClean="0"/>
                        <a:t>Mascarilla;</a:t>
                      </a:r>
                      <a:r>
                        <a:rPr lang="es-ES_tradnl" sz="1800" baseline="0" dirty="0" smtClean="0"/>
                        <a:t> </a:t>
                      </a:r>
                      <a:r>
                        <a:rPr lang="es-ES_tradnl" sz="1800" dirty="0" smtClean="0"/>
                        <a:t>nasobuco;</a:t>
                      </a:r>
                      <a:r>
                        <a:rPr lang="es-ES_tradnl" sz="1800" baseline="0" dirty="0" smtClean="0"/>
                        <a:t> s</a:t>
                      </a:r>
                      <a:r>
                        <a:rPr lang="es-ES_tradnl" sz="1800" dirty="0" smtClean="0"/>
                        <a:t>obre-bata</a:t>
                      </a:r>
                      <a:r>
                        <a:rPr lang="es-ES_tradnl" sz="1800" dirty="0"/>
                        <a:t>, guantes domésticos, protección ocular (si riesgo de salpicadura </a:t>
                      </a:r>
                      <a:r>
                        <a:rPr lang="es-ES_tradnl" sz="1800" dirty="0" smtClean="0"/>
                        <a:t>s);</a:t>
                      </a:r>
                      <a:r>
                        <a:rPr lang="es-ES_tradnl" sz="1800" baseline="0" dirty="0" smtClean="0"/>
                        <a:t> b</a:t>
                      </a:r>
                      <a:r>
                        <a:rPr lang="es-ES_tradnl" sz="1800" dirty="0" smtClean="0"/>
                        <a:t>otas </a:t>
                      </a:r>
                      <a:r>
                        <a:rPr lang="es-ES_tradnl" sz="1800" dirty="0"/>
                        <a:t>de goma o calzado </a:t>
                      </a:r>
                      <a:r>
                        <a:rPr lang="es-ES_tradnl" sz="1800" dirty="0" smtClean="0"/>
                        <a:t>cerrado.</a:t>
                      </a:r>
                      <a:endParaRPr lang="es-ES_tradn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103285"/>
                  </a:ext>
                </a:extLst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04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023928"/>
              </p:ext>
            </p:extLst>
          </p:nvPr>
        </p:nvGraphicFramePr>
        <p:xfrm>
          <a:off x="395536" y="1340768"/>
          <a:ext cx="8424936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7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baseline="0" dirty="0" smtClean="0"/>
                        <a:t>Prevención y control de infecciones durante la asistencia sanitaria 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Higiene de las manos e higiene respiratoria.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Uso de medios individuales de protección.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Extremar y fiscalizar medidas de protección al personal.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Desinfección de la unidad del paciente una vez trasladado.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Si IASS, iniciar terapéutica antimicrobiana según protocolo establecido.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Higienización de las superficies.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2051720" y="5805264"/>
            <a:ext cx="52194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dirty="0" smtClean="0">
                <a:solidFill>
                  <a:srgbClr val="002060"/>
                </a:solidFill>
              </a:rPr>
              <a:t>IASS = Infección Asociada a Servicios Sanitarios.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69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927324"/>
              </p:ext>
            </p:extLst>
          </p:nvPr>
        </p:nvGraphicFramePr>
        <p:xfrm>
          <a:off x="395536" y="1340768"/>
          <a:ext cx="8424936" cy="4005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baseline="0" dirty="0" smtClean="0"/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Si se trata de un caso confirmado no realizar autopsia.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Ante caso sospechoso, retirar el peto esternal y tomar muestra de tejido pulmonar.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No utilizar sierra eléctrica en los procederes.</a:t>
                      </a: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267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854482"/>
              </p:ext>
            </p:extLst>
          </p:nvPr>
        </p:nvGraphicFramePr>
        <p:xfrm>
          <a:off x="395536" y="1268760"/>
          <a:ext cx="8424936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9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baseline="0" dirty="0" smtClean="0"/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Cumplimiento de las “Resoluciones del MINSAP”. 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ES" sz="1800" baseline="0" dirty="0" smtClean="0"/>
                        <a:t>Resolución 9 del año 1992 del Ministro de Salud Pública: “Reglamento General sobre la manipulación de cadáveres y restos humanos”.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endParaRPr lang="es-ES" sz="18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ES" sz="1800" baseline="0" dirty="0" smtClean="0"/>
                        <a:t>Resolución 59 del año 1990 del Ministro de Salud Pública: “Actuaciones con fallecidos extranjeros en nuestro país”.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endParaRPr lang="es-ES" sz="18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ES" sz="1800" baseline="0" dirty="0" smtClean="0"/>
                        <a:t>Resolución sobre, las medidas de Bioseguridad establecidas para un Nivel II.</a:t>
                      </a:r>
                      <a:endParaRPr lang="es-ES" sz="18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8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39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974638"/>
              </p:ext>
            </p:extLst>
          </p:nvPr>
        </p:nvGraphicFramePr>
        <p:xfrm>
          <a:off x="395536" y="1340768"/>
          <a:ext cx="8424936" cy="4005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baseline="0" dirty="0" smtClean="0"/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Manipular el cadáver lo menos posible y siempre por el personal médico y de enfermería que lo atendió.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Antes de su manipulación deberá limitarse la posibilidad de la emisión de secreciones por la boca o nariz, para lo cual puede taponarse esta con gasa o algodón</a:t>
                      </a: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91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725433"/>
              </p:ext>
            </p:extLst>
          </p:nvPr>
        </p:nvGraphicFramePr>
        <p:xfrm>
          <a:off x="395536" y="1340768"/>
          <a:ext cx="8424936" cy="4005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baseline="0" dirty="0" smtClean="0"/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Introducción del cadáver en la bolsa dentro de la propia habitación donde ocurrió el fallecimiento.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Pulverizar o atomizar en interior de la bolsa, antes de introducir el cuerpo, con desinfectante de uso hospitalario o una solución de hipoclorito sódico (5 mil partes por millón de cloro activo).</a:t>
                      </a: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0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435804"/>
              </p:ext>
            </p:extLst>
          </p:nvPr>
        </p:nvGraphicFramePr>
        <p:xfrm>
          <a:off x="395536" y="1268760"/>
          <a:ext cx="8424936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baseline="0" dirty="0" smtClean="0"/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Una vez introducido el cadáver dentro de la bolsa, uno de los dos sujetos encargados de realizar la manipulación directa del cuerpo, se retira primero los guantes y los lanza dentro de la bolsa, y se coloca de inmediato otros guantes limpios.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El segundo actuante realiza similar maniobra y se procede entonces, una vez introducido el cuerpo y hermetizada la bolsa.</a:t>
                      </a: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2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935382"/>
              </p:ext>
            </p:extLst>
          </p:nvPr>
        </p:nvGraphicFramePr>
        <p:xfrm>
          <a:off x="395536" y="1340768"/>
          <a:ext cx="8424936" cy="4005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baseline="0" dirty="0" smtClean="0"/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Pulverizar o atomizar la solución desinfectante en el exterior de la bolsa.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Se certificará el sellaje por el médico y enfermera  de asistencia que cierran la historia clínica,  dejando constancia en un  Certifico  de los datos del fallecido, el cuño del médico y de la Institución.</a:t>
                      </a: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588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365722"/>
              </p:ext>
            </p:extLst>
          </p:nvPr>
        </p:nvGraphicFramePr>
        <p:xfrm>
          <a:off x="395536" y="1340768"/>
          <a:ext cx="8424936" cy="4005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baseline="0" dirty="0" smtClean="0"/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No podrá reabrirse la bolsa una vez sellada.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Limitar el acceso de los familiares y amigos, y en caso de que sea necesario, no podrá establecerse contacto físico con el cadáver ni con las superficies  o entorno.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Mantener una distancia mínima de un metro.</a:t>
                      </a: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24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174610"/>
              </p:ext>
            </p:extLst>
          </p:nvPr>
        </p:nvGraphicFramePr>
        <p:xfrm>
          <a:off x="395536" y="1340768"/>
          <a:ext cx="8424936" cy="4005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baseline="0" dirty="0" smtClean="0"/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Terminada la maniobra de empacado del cadáver, se envía al crematorio y se  incinerara dentro de la bolsa  o  se coloca en un ataúd para su entierro.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No se permitirá aglomeración de personas en el lugar destinado al manejo del cadáver.</a:t>
                      </a: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69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950398"/>
              </p:ext>
            </p:extLst>
          </p:nvPr>
        </p:nvGraphicFramePr>
        <p:xfrm>
          <a:off x="395536" y="1439933"/>
          <a:ext cx="8424936" cy="4005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2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Familiar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Recomendación de quedarse en casa.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Lavado frecuente de las manos.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Higiene del hogar y de cada uno.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Limpieza de las superficies.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Uso del nasobuco si SR o riesgo.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Mantener la distancia entre sus miembros.</a:t>
                      </a:r>
                      <a:endParaRPr lang="es-ES" sz="20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Consulta médica si SR.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Ser veraz en respuestas ante la Pesquisa.</a:t>
                      </a: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8 Rectángulo"/>
          <p:cNvSpPr/>
          <p:nvPr/>
        </p:nvSpPr>
        <p:spPr>
          <a:xfrm>
            <a:off x="3131840" y="5693186"/>
            <a:ext cx="31407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dirty="0" smtClean="0">
                <a:solidFill>
                  <a:srgbClr val="002060"/>
                </a:solidFill>
              </a:rPr>
              <a:t>SR = Síntomas respiratorios.</a:t>
            </a: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41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06432"/>
              </p:ext>
            </p:extLst>
          </p:nvPr>
        </p:nvGraphicFramePr>
        <p:xfrm>
          <a:off x="395536" y="1340768"/>
          <a:ext cx="8424936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baseline="0" dirty="0" smtClean="0"/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Limitar la transportación de  cadáveres entre provincias y fuera del país.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Evitar conservar el cadáver para su exposición por ninguna razón social y/o religiosa.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Los vehículos para trasladar cadáveres no podrán ser utilizados en otras funciones hasta que no sean totalmente desinfectados y certificados.</a:t>
                      </a: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3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6029382" y="6300028"/>
            <a:ext cx="2503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>
                <a:solidFill>
                  <a:srgbClr val="00B050"/>
                </a:solidFill>
              </a:rPr>
              <a:t>covid19@infomed.sld.cu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655529"/>
              </p:ext>
            </p:extLst>
          </p:nvPr>
        </p:nvGraphicFramePr>
        <p:xfrm>
          <a:off x="395536" y="1340768"/>
          <a:ext cx="8424936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11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baseline="0" dirty="0" smtClean="0"/>
                        <a:t>Manejo de cadáver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La manipulación de los cadáveres, tanto por el servicio de salud como por servicios necrológicos, deberá realizarse, en lo posible, protegidos por trajes y máscaras desechables, los que también deberán ser incinerados una vez utilizados.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Las medidas se aplicarán independientemente que el fallecimiento ocurra en un domicilio, centro médico o cualquier otro lugar.</a:t>
                      </a: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7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1619672" y="200240"/>
            <a:ext cx="6008712" cy="492456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¿Qué deben hacer los estomatólogos?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5537" y="1351796"/>
            <a:ext cx="84249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000" b="1" i="1" dirty="0" smtClean="0">
                <a:solidFill>
                  <a:srgbClr val="002060"/>
                </a:solidFill>
              </a:rPr>
              <a:t>Antes de realizar examen bucal o procederes</a:t>
            </a:r>
            <a:r>
              <a:rPr lang="es-ES" sz="2000" i="1" dirty="0" smtClean="0">
                <a:solidFill>
                  <a:srgbClr val="002060"/>
                </a:solidFill>
              </a:rPr>
              <a:t>, debe interrogarse y observarse bien a los pacientes en busca de manifestaciones respiratorias. Ello se </a:t>
            </a:r>
            <a:r>
              <a:rPr lang="es-ES" sz="2000" i="1" dirty="0">
                <a:solidFill>
                  <a:srgbClr val="002060"/>
                </a:solidFill>
              </a:rPr>
              <a:t>ejecutará en las salas de </a:t>
            </a:r>
            <a:r>
              <a:rPr lang="es-ES" sz="2000" i="1" dirty="0" smtClean="0">
                <a:solidFill>
                  <a:srgbClr val="002060"/>
                </a:solidFill>
              </a:rPr>
              <a:t>espera por un personal designado, el que puede ser también un Licenciado o técnico en atención estomatológica.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ES" sz="2000" i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000" b="1" i="1" dirty="0" smtClean="0">
                <a:solidFill>
                  <a:srgbClr val="002060"/>
                </a:solidFill>
              </a:rPr>
              <a:t>En pacientes sintomáticos respiratorios</a:t>
            </a:r>
            <a:r>
              <a:rPr lang="es-ES" sz="2000" i="1" dirty="0" smtClean="0">
                <a:solidFill>
                  <a:srgbClr val="002060"/>
                </a:solidFill>
              </a:rPr>
              <a:t>, de no existir una urgencia estomatológica, debe considerarse posponer la realización de procederes. Debe remitirse el paciente hacia los lugares destinados en el área de salud para la atención médica.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ES" sz="2000" i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000" i="1" dirty="0" smtClean="0">
                <a:solidFill>
                  <a:srgbClr val="002060"/>
                </a:solidFill>
              </a:rPr>
              <a:t>Cumplir estrictamente las medidas de bioseguridad (uso de </a:t>
            </a:r>
            <a:r>
              <a:rPr lang="es-ES" sz="2000" b="1" i="1" u="sng" dirty="0" smtClean="0">
                <a:solidFill>
                  <a:srgbClr val="002060"/>
                </a:solidFill>
              </a:rPr>
              <a:t>nasobuco, </a:t>
            </a:r>
            <a:r>
              <a:rPr lang="es-ES" sz="2000" i="1" dirty="0" smtClean="0">
                <a:solidFill>
                  <a:srgbClr val="002060"/>
                </a:solidFill>
              </a:rPr>
              <a:t>espejuelos y otras), considerando que durante los procederes en la cavidad oral se liberan aerosoles que pudieran contener partículas virales.</a:t>
            </a:r>
            <a:endParaRPr lang="es-ES" sz="2000" dirty="0">
              <a:solidFill>
                <a:prstClr val="black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28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1619672" y="200240"/>
            <a:ext cx="6008712" cy="492456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¿Qué más deben hacer los estomatólogos?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11560" y="1371440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400" b="1" i="1" dirty="0" smtClean="0">
                <a:solidFill>
                  <a:srgbClr val="002060"/>
                </a:solidFill>
              </a:rPr>
              <a:t>Al terminar de utilizar el airotor</a:t>
            </a:r>
            <a:r>
              <a:rPr lang="es-ES" sz="2400" b="1" i="1" dirty="0">
                <a:solidFill>
                  <a:srgbClr val="002060"/>
                </a:solidFill>
              </a:rPr>
              <a:t> </a:t>
            </a:r>
            <a:r>
              <a:rPr lang="es-ES" sz="2400" b="1" i="1" dirty="0" smtClean="0">
                <a:solidFill>
                  <a:srgbClr val="002060"/>
                </a:solidFill>
              </a:rPr>
              <a:t>en el interior de la boca del paciente</a:t>
            </a:r>
            <a:r>
              <a:rPr lang="es-ES" sz="2400" i="1" dirty="0" smtClean="0">
                <a:solidFill>
                  <a:srgbClr val="002060"/>
                </a:solidFill>
              </a:rPr>
              <a:t>, ponerlo a funcionar hacia la escupidera para que salga cualquier residuo, procediendo a la inmediata limpieza de todo el instrumental, equipo y superficie, según las indicaciones de higiene y epidemiología.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ES" sz="2400" i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400" i="1" dirty="0" smtClean="0">
                <a:solidFill>
                  <a:srgbClr val="002060"/>
                </a:solidFill>
              </a:rPr>
              <a:t>La </a:t>
            </a:r>
            <a:r>
              <a:rPr lang="es-ES" sz="2400" b="1" i="1" dirty="0" smtClean="0">
                <a:solidFill>
                  <a:srgbClr val="002060"/>
                </a:solidFill>
              </a:rPr>
              <a:t>higienización</a:t>
            </a:r>
            <a:r>
              <a:rPr lang="es-ES" sz="2400" i="1" dirty="0" smtClean="0">
                <a:solidFill>
                  <a:srgbClr val="002060"/>
                </a:solidFill>
              </a:rPr>
              <a:t> de los conjuntos dentales, el instrumental, las superficies y los locales de Estomatología debe realizarse con estricto apego a las normas sanitarias establecidas por Higiene y Epidemiología. 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3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1619672" y="200240"/>
            <a:ext cx="6008712" cy="492456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¿Qué más deben hacer los estomatólogos?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59532" y="1582477"/>
            <a:ext cx="84249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400" b="1" i="1" dirty="0" smtClean="0">
                <a:solidFill>
                  <a:srgbClr val="002060"/>
                </a:solidFill>
              </a:rPr>
              <a:t>Evitar el exceso de personas en los locales de atención estomatológica </a:t>
            </a:r>
            <a:r>
              <a:rPr lang="es-ES" sz="2400" i="1" dirty="0" smtClean="0">
                <a:solidFill>
                  <a:srgbClr val="002060"/>
                </a:solidFill>
              </a:rPr>
              <a:t>(solo deben estar los profesionales y técnicos que tienen relación con el proceso asistencial). De ser un menor y tener que estar los padres, mantenerlos lo más alejado posible.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ES" sz="2400" i="1" dirty="0" smtClean="0">
              <a:solidFill>
                <a:srgbClr val="FF000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ES" sz="2400" i="1" dirty="0" smtClean="0">
                <a:solidFill>
                  <a:srgbClr val="002060"/>
                </a:solidFill>
              </a:rPr>
              <a:t>Debe procurarse la </a:t>
            </a:r>
            <a:r>
              <a:rPr lang="es-ES" sz="2400" b="1" i="1" dirty="0" smtClean="0">
                <a:solidFill>
                  <a:srgbClr val="002060"/>
                </a:solidFill>
              </a:rPr>
              <a:t>asesoría</a:t>
            </a:r>
            <a:r>
              <a:rPr lang="es-ES" sz="2400" i="1" dirty="0" smtClean="0">
                <a:solidFill>
                  <a:srgbClr val="002060"/>
                </a:solidFill>
              </a:rPr>
              <a:t> de </a:t>
            </a:r>
            <a:r>
              <a:rPr lang="es-ES" sz="2400" b="1" i="1" dirty="0" smtClean="0">
                <a:solidFill>
                  <a:srgbClr val="002060"/>
                </a:solidFill>
              </a:rPr>
              <a:t>Epidemiología </a:t>
            </a:r>
            <a:r>
              <a:rPr lang="es-ES" sz="2400" i="1" dirty="0" smtClean="0">
                <a:solidFill>
                  <a:srgbClr val="002060"/>
                </a:solidFill>
              </a:rPr>
              <a:t>para optimizar el proceso de atención en el actual contexto. </a:t>
            </a:r>
            <a:endParaRPr lang="es-ES" sz="2400" dirty="0">
              <a:solidFill>
                <a:prstClr val="black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23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11561" y="139616"/>
            <a:ext cx="7992887" cy="697096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¿Cómo </a:t>
            </a:r>
            <a:r>
              <a:rPr lang="es-MX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ponerse, </a:t>
            </a: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usar y quitarse el nasobuco?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1268760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1</a:t>
            </a:r>
            <a:r>
              <a:rPr lang="es-MX" sz="2400" i="1" dirty="0">
                <a:solidFill>
                  <a:srgbClr val="002060"/>
                </a:solidFill>
              </a:rPr>
              <a:t>. </a:t>
            </a:r>
            <a:r>
              <a:rPr lang="es-MX" sz="2400" i="1" dirty="0" smtClean="0">
                <a:solidFill>
                  <a:srgbClr val="002060"/>
                </a:solidFill>
              </a:rPr>
              <a:t>En contextos de riesgo, deben usar mascarilla (nasobuco) los </a:t>
            </a:r>
            <a:r>
              <a:rPr lang="es-MX" sz="2400" i="1" dirty="0">
                <a:solidFill>
                  <a:srgbClr val="002060"/>
                </a:solidFill>
              </a:rPr>
              <a:t>trabajadores </a:t>
            </a:r>
            <a:r>
              <a:rPr lang="es-MX" sz="2400" i="1" dirty="0" smtClean="0">
                <a:solidFill>
                  <a:srgbClr val="002060"/>
                </a:solidFill>
              </a:rPr>
              <a:t>y estudiantes de Salud, </a:t>
            </a:r>
            <a:r>
              <a:rPr lang="es-MX" sz="2400" i="1" dirty="0">
                <a:solidFill>
                  <a:srgbClr val="002060"/>
                </a:solidFill>
              </a:rPr>
              <a:t>los cuidadores y las personas con síntomas respiratorios como fiebre y tos.</a:t>
            </a:r>
          </a:p>
          <a:p>
            <a:pPr algn="just"/>
            <a:endParaRPr lang="es-MX" sz="2400" i="1" dirty="0" smtClean="0">
              <a:solidFill>
                <a:srgbClr val="002060"/>
              </a:solidFill>
            </a:endParaRPr>
          </a:p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2</a:t>
            </a:r>
            <a:r>
              <a:rPr lang="es-MX" sz="2400" i="1" dirty="0">
                <a:solidFill>
                  <a:srgbClr val="002060"/>
                </a:solidFill>
              </a:rPr>
              <a:t>. Antes de tocar </a:t>
            </a:r>
            <a:r>
              <a:rPr lang="es-MX" sz="2400" i="1" dirty="0" smtClean="0">
                <a:solidFill>
                  <a:srgbClr val="002060"/>
                </a:solidFill>
              </a:rPr>
              <a:t>el nasobuco, </a:t>
            </a:r>
            <a:r>
              <a:rPr lang="es-MX" sz="2400" i="1" dirty="0">
                <a:solidFill>
                  <a:srgbClr val="002060"/>
                </a:solidFill>
              </a:rPr>
              <a:t>lávese las manos </a:t>
            </a:r>
            <a:r>
              <a:rPr lang="es-MX" sz="2400" i="1" dirty="0" smtClean="0">
                <a:solidFill>
                  <a:srgbClr val="002060"/>
                </a:solidFill>
              </a:rPr>
              <a:t>con </a:t>
            </a:r>
            <a:r>
              <a:rPr lang="es-MX" sz="2400" i="1" dirty="0">
                <a:solidFill>
                  <a:srgbClr val="002060"/>
                </a:solidFill>
              </a:rPr>
              <a:t>agua y jabón </a:t>
            </a:r>
            <a:r>
              <a:rPr lang="es-MX" sz="2400" i="1" dirty="0" smtClean="0">
                <a:solidFill>
                  <a:srgbClr val="002060"/>
                </a:solidFill>
              </a:rPr>
              <a:t>o un </a:t>
            </a:r>
            <a:r>
              <a:rPr lang="es-MX" sz="2400" i="1" dirty="0">
                <a:solidFill>
                  <a:srgbClr val="002060"/>
                </a:solidFill>
              </a:rPr>
              <a:t>desinfectante a base de </a:t>
            </a:r>
            <a:r>
              <a:rPr lang="es-MX" sz="2400" i="1" dirty="0" smtClean="0">
                <a:solidFill>
                  <a:srgbClr val="002060"/>
                </a:solidFill>
              </a:rPr>
              <a:t>alcohol.</a:t>
            </a:r>
            <a:endParaRPr lang="es-MX" sz="2400" i="1" dirty="0">
              <a:solidFill>
                <a:srgbClr val="002060"/>
              </a:solidFill>
            </a:endParaRPr>
          </a:p>
          <a:p>
            <a:pPr algn="just"/>
            <a:endParaRPr lang="es-MX" sz="2400" i="1" dirty="0" smtClean="0">
              <a:solidFill>
                <a:srgbClr val="002060"/>
              </a:solidFill>
            </a:endParaRPr>
          </a:p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3</a:t>
            </a:r>
            <a:r>
              <a:rPr lang="es-MX" sz="2400" i="1" dirty="0">
                <a:solidFill>
                  <a:srgbClr val="002060"/>
                </a:solidFill>
              </a:rPr>
              <a:t>. Inspeccione </a:t>
            </a:r>
            <a:r>
              <a:rPr lang="es-MX" sz="2400" i="1" dirty="0" smtClean="0">
                <a:solidFill>
                  <a:srgbClr val="002060"/>
                </a:solidFill>
              </a:rPr>
              <a:t>el nasobuco </a:t>
            </a:r>
            <a:r>
              <a:rPr lang="es-MX" sz="2400" i="1" dirty="0">
                <a:solidFill>
                  <a:srgbClr val="002060"/>
                </a:solidFill>
              </a:rPr>
              <a:t>para ver si tiene rasgaduras o agujeros.</a:t>
            </a:r>
          </a:p>
          <a:p>
            <a:pPr algn="just"/>
            <a:endParaRPr lang="es-MX" sz="2400" i="1" dirty="0" smtClean="0">
              <a:solidFill>
                <a:srgbClr val="002060"/>
              </a:solidFill>
            </a:endParaRPr>
          </a:p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4</a:t>
            </a:r>
            <a:r>
              <a:rPr lang="es-MX" sz="2400" i="1" dirty="0">
                <a:solidFill>
                  <a:srgbClr val="002060"/>
                </a:solidFill>
              </a:rPr>
              <a:t>. Oriente hacia arriba la parte </a:t>
            </a:r>
            <a:r>
              <a:rPr lang="es-MX" sz="2400" i="1" dirty="0" smtClean="0">
                <a:solidFill>
                  <a:srgbClr val="002060"/>
                </a:solidFill>
              </a:rPr>
              <a:t>superior.</a:t>
            </a:r>
            <a:endParaRPr lang="es-MX" sz="2400" i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ES" sz="2400" dirty="0">
              <a:solidFill>
                <a:prstClr val="black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815394" y="5847655"/>
            <a:ext cx="1476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2060"/>
                </a:solidFill>
              </a:rPr>
              <a:t>Fuente: OMS.</a:t>
            </a:r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022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1668864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5</a:t>
            </a:r>
            <a:r>
              <a:rPr lang="es-MX" sz="2400" i="1" dirty="0">
                <a:solidFill>
                  <a:srgbClr val="002060"/>
                </a:solidFill>
              </a:rPr>
              <a:t>. Asegúrese de orientar hacia afuera el lado correcto </a:t>
            </a:r>
            <a:r>
              <a:rPr lang="es-MX" sz="2400" i="1" dirty="0" smtClean="0">
                <a:solidFill>
                  <a:srgbClr val="002060"/>
                </a:solidFill>
              </a:rPr>
              <a:t>del nasobuco.</a:t>
            </a:r>
            <a:endParaRPr lang="es-MX" sz="2400" i="1" dirty="0">
              <a:solidFill>
                <a:srgbClr val="002060"/>
              </a:solidFill>
            </a:endParaRPr>
          </a:p>
          <a:p>
            <a:pPr algn="just"/>
            <a:endParaRPr lang="es-MX" sz="2400" i="1" dirty="0" smtClean="0">
              <a:solidFill>
                <a:srgbClr val="002060"/>
              </a:solidFill>
            </a:endParaRPr>
          </a:p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6</a:t>
            </a:r>
            <a:r>
              <a:rPr lang="es-MX" sz="2400" i="1" dirty="0">
                <a:solidFill>
                  <a:srgbClr val="002060"/>
                </a:solidFill>
              </a:rPr>
              <a:t>. Colóquese </a:t>
            </a:r>
            <a:r>
              <a:rPr lang="es-MX" sz="2400" i="1" dirty="0" smtClean="0">
                <a:solidFill>
                  <a:srgbClr val="002060"/>
                </a:solidFill>
              </a:rPr>
              <a:t>el nasobuco sobre </a:t>
            </a:r>
            <a:r>
              <a:rPr lang="es-MX" sz="2400" i="1" dirty="0">
                <a:solidFill>
                  <a:srgbClr val="002060"/>
                </a:solidFill>
              </a:rPr>
              <a:t>la cara. Pellizque la tira </a:t>
            </a:r>
            <a:r>
              <a:rPr lang="es-MX" sz="2400" i="1" dirty="0" smtClean="0">
                <a:solidFill>
                  <a:srgbClr val="002060"/>
                </a:solidFill>
              </a:rPr>
              <a:t>o </a:t>
            </a:r>
            <a:r>
              <a:rPr lang="es-MX" sz="2400" i="1" dirty="0">
                <a:solidFill>
                  <a:srgbClr val="002060"/>
                </a:solidFill>
              </a:rPr>
              <a:t>el borde </a:t>
            </a:r>
            <a:r>
              <a:rPr lang="es-MX" sz="2400" i="1" dirty="0" smtClean="0">
                <a:solidFill>
                  <a:srgbClr val="002060"/>
                </a:solidFill>
              </a:rPr>
              <a:t>para </a:t>
            </a:r>
            <a:r>
              <a:rPr lang="es-MX" sz="2400" i="1" dirty="0">
                <a:solidFill>
                  <a:srgbClr val="002060"/>
                </a:solidFill>
              </a:rPr>
              <a:t>que se amolde a la forma de su nariz.</a:t>
            </a:r>
          </a:p>
          <a:p>
            <a:pPr algn="just"/>
            <a:endParaRPr lang="es-MX" sz="2400" i="1" dirty="0" smtClean="0">
              <a:solidFill>
                <a:srgbClr val="002060"/>
              </a:solidFill>
            </a:endParaRPr>
          </a:p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7</a:t>
            </a:r>
            <a:r>
              <a:rPr lang="es-MX" sz="2400" i="1" dirty="0">
                <a:solidFill>
                  <a:srgbClr val="002060"/>
                </a:solidFill>
              </a:rPr>
              <a:t>. Tire hacia abajo de la parte inferior </a:t>
            </a:r>
            <a:r>
              <a:rPr lang="es-MX" sz="2400" i="1" dirty="0" smtClean="0">
                <a:solidFill>
                  <a:srgbClr val="002060"/>
                </a:solidFill>
              </a:rPr>
              <a:t>del nasobuco para </a:t>
            </a:r>
            <a:r>
              <a:rPr lang="es-MX" sz="2400" i="1" dirty="0">
                <a:solidFill>
                  <a:srgbClr val="002060"/>
                </a:solidFill>
              </a:rPr>
              <a:t>que le cubra la boca y la barbilla.</a:t>
            </a:r>
          </a:p>
          <a:p>
            <a:pPr algn="just"/>
            <a:endParaRPr lang="es-ES" sz="2400" dirty="0">
              <a:solidFill>
                <a:prstClr val="black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815394" y="5847655"/>
            <a:ext cx="1476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2060"/>
                </a:solidFill>
              </a:rPr>
              <a:t>Fuente: OMS.</a:t>
            </a:r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2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11561" y="139616"/>
            <a:ext cx="7992887" cy="697096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¿Cómo </a:t>
            </a:r>
            <a:r>
              <a:rPr lang="es-MX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ponerse, </a:t>
            </a: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usar y quitarse el nasobuco?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18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1268760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8</a:t>
            </a:r>
            <a:r>
              <a:rPr lang="es-MX" sz="2400" i="1" dirty="0">
                <a:solidFill>
                  <a:srgbClr val="002060"/>
                </a:solidFill>
              </a:rPr>
              <a:t>. Después de </a:t>
            </a:r>
            <a:r>
              <a:rPr lang="es-MX" sz="2400" i="1" dirty="0" smtClean="0">
                <a:solidFill>
                  <a:srgbClr val="002060"/>
                </a:solidFill>
              </a:rPr>
              <a:t>usarlo, </a:t>
            </a:r>
            <a:r>
              <a:rPr lang="es-MX" sz="2400" i="1" dirty="0">
                <a:solidFill>
                  <a:srgbClr val="002060"/>
                </a:solidFill>
              </a:rPr>
              <a:t>quítese </a:t>
            </a:r>
            <a:r>
              <a:rPr lang="es-MX" sz="2400" i="1" dirty="0" smtClean="0">
                <a:solidFill>
                  <a:srgbClr val="002060"/>
                </a:solidFill>
              </a:rPr>
              <a:t>el nasobuco; </a:t>
            </a:r>
            <a:r>
              <a:rPr lang="es-MX" sz="2400" i="1" dirty="0">
                <a:solidFill>
                  <a:srgbClr val="002060"/>
                </a:solidFill>
              </a:rPr>
              <a:t>retire las </a:t>
            </a:r>
            <a:r>
              <a:rPr lang="es-MX" sz="2400" i="1" dirty="0" smtClean="0">
                <a:solidFill>
                  <a:srgbClr val="002060"/>
                </a:solidFill>
              </a:rPr>
              <a:t>cintas de </a:t>
            </a:r>
            <a:r>
              <a:rPr lang="es-MX" sz="2400" i="1" dirty="0">
                <a:solidFill>
                  <a:srgbClr val="002060"/>
                </a:solidFill>
              </a:rPr>
              <a:t>detrás de las </a:t>
            </a:r>
            <a:r>
              <a:rPr lang="es-MX" sz="2400" i="1" dirty="0" smtClean="0">
                <a:solidFill>
                  <a:srgbClr val="002060"/>
                </a:solidFill>
              </a:rPr>
              <a:t>orejas, manteniendo el nasobuco alejado </a:t>
            </a:r>
            <a:r>
              <a:rPr lang="es-MX" sz="2400" i="1" dirty="0">
                <a:solidFill>
                  <a:srgbClr val="002060"/>
                </a:solidFill>
              </a:rPr>
              <a:t>de la cara </a:t>
            </a:r>
            <a:r>
              <a:rPr lang="es-MX" sz="2400" i="1" dirty="0" smtClean="0">
                <a:solidFill>
                  <a:srgbClr val="002060"/>
                </a:solidFill>
              </a:rPr>
              <a:t>y la </a:t>
            </a:r>
            <a:r>
              <a:rPr lang="es-MX" sz="2400" i="1" dirty="0">
                <a:solidFill>
                  <a:srgbClr val="002060"/>
                </a:solidFill>
              </a:rPr>
              <a:t>ropa, para no tocar las superficies potencialmente </a:t>
            </a:r>
            <a:r>
              <a:rPr lang="es-MX" sz="2400" i="1" dirty="0" smtClean="0">
                <a:solidFill>
                  <a:srgbClr val="002060"/>
                </a:solidFill>
              </a:rPr>
              <a:t>contaminadas del mismo.</a:t>
            </a:r>
            <a:endParaRPr lang="es-MX" sz="2400" i="1" dirty="0">
              <a:solidFill>
                <a:srgbClr val="002060"/>
              </a:solidFill>
            </a:endParaRPr>
          </a:p>
          <a:p>
            <a:pPr algn="just"/>
            <a:endParaRPr lang="es-MX" sz="2400" i="1" dirty="0" smtClean="0">
              <a:solidFill>
                <a:srgbClr val="002060"/>
              </a:solidFill>
            </a:endParaRPr>
          </a:p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9. Coloque el nasobuco en </a:t>
            </a:r>
            <a:r>
              <a:rPr lang="es-MX" sz="2400" i="1" dirty="0">
                <a:solidFill>
                  <a:srgbClr val="002060"/>
                </a:solidFill>
              </a:rPr>
              <a:t>un contenedor cerrado inmediatamente después de su uso.</a:t>
            </a:r>
          </a:p>
          <a:p>
            <a:pPr algn="just"/>
            <a:endParaRPr lang="es-MX" sz="2400" i="1" dirty="0" smtClean="0">
              <a:solidFill>
                <a:srgbClr val="002060"/>
              </a:solidFill>
            </a:endParaRPr>
          </a:p>
          <a:p>
            <a:pPr algn="just"/>
            <a:r>
              <a:rPr lang="es-MX" sz="2400" i="1" dirty="0" smtClean="0">
                <a:solidFill>
                  <a:srgbClr val="002060"/>
                </a:solidFill>
              </a:rPr>
              <a:t>10</a:t>
            </a:r>
            <a:r>
              <a:rPr lang="es-MX" sz="2400" i="1" dirty="0">
                <a:solidFill>
                  <a:srgbClr val="002060"/>
                </a:solidFill>
              </a:rPr>
              <a:t>. Lávese las manos después de tocar o </a:t>
            </a:r>
            <a:r>
              <a:rPr lang="es-MX" sz="2400" i="1" dirty="0" smtClean="0">
                <a:solidFill>
                  <a:srgbClr val="002060"/>
                </a:solidFill>
              </a:rPr>
              <a:t>desechar el nasobuco. </a:t>
            </a:r>
            <a:r>
              <a:rPr lang="es-MX" sz="2400" i="1" dirty="0">
                <a:solidFill>
                  <a:srgbClr val="002060"/>
                </a:solidFill>
              </a:rPr>
              <a:t>Use un desinfectante a base de alcohol o, si están visiblemente sucias, láveselas con agua y jabón.</a:t>
            </a:r>
          </a:p>
          <a:p>
            <a:pPr algn="just"/>
            <a:endParaRPr lang="es-ES" sz="2400" dirty="0">
              <a:solidFill>
                <a:prstClr val="black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815394" y="5847655"/>
            <a:ext cx="1476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2060"/>
                </a:solidFill>
              </a:rPr>
              <a:t>Fuente: OMS.</a:t>
            </a:r>
            <a:endParaRPr lang="es-MX" dirty="0">
              <a:solidFill>
                <a:prstClr val="black"/>
              </a:solidFill>
            </a:endParaRPr>
          </a:p>
        </p:txBody>
      </p:sp>
      <p:pic>
        <p:nvPicPr>
          <p:cNvPr id="10" name="Picture 2" descr="C:\Users\jlaparicio\Desktop\Médico con nasobu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085184"/>
            <a:ext cx="842963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11561" y="139616"/>
            <a:ext cx="7992887" cy="697096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¿Cómo </a:t>
            </a:r>
            <a:r>
              <a:rPr lang="es-MX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ponerse, </a:t>
            </a: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usar y quitarse el nasobuco?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406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1770083" y="188640"/>
            <a:ext cx="5649580" cy="418058"/>
          </a:xfrm>
          <a:noFill/>
        </p:spPr>
        <p:txBody>
          <a:bodyPr>
            <a:noAutofit/>
          </a:bodyPr>
          <a:lstStyle/>
          <a:p>
            <a:r>
              <a:rPr lang="es-MX" sz="2800" b="1" i="1" dirty="0" smtClean="0">
                <a:solidFill>
                  <a:srgbClr val="002060"/>
                </a:solidFill>
              </a:rPr>
              <a:t>Prevención y control de COVID-19</a:t>
            </a:r>
            <a:r>
              <a:rPr lang="es-MX" sz="2000" b="1" i="1" dirty="0" smtClean="0">
                <a:solidFill>
                  <a:srgbClr val="002060"/>
                </a:solidFill>
              </a:rPr>
              <a:t>.</a:t>
            </a:r>
            <a:endParaRPr lang="es-ES" sz="2000" b="1" i="1" dirty="0">
              <a:solidFill>
                <a:srgbClr val="00206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724539" y="5661248"/>
            <a:ext cx="3935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i="1" dirty="0" smtClean="0">
                <a:solidFill>
                  <a:srgbClr val="002060"/>
                </a:solidFill>
                <a:cs typeface="Times New Roman"/>
              </a:rPr>
              <a:t>Conciencia y responsabilidad.</a:t>
            </a:r>
            <a:endParaRPr lang="es-ES" dirty="0">
              <a:solidFill>
                <a:prstClr val="black"/>
              </a:solidFill>
            </a:endParaRPr>
          </a:p>
        </p:txBody>
      </p:sp>
      <p:pic>
        <p:nvPicPr>
          <p:cNvPr id="3" name="Picture 2" descr="C:\Users\aparicio\Desktop\Plan CECM 2020  5-3-2020\Estetos COVID-19\Editados\esteto-fondo-azul_blan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383887"/>
            <a:ext cx="4896544" cy="4090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635896" y="3081154"/>
            <a:ext cx="36397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i="1" dirty="0" smtClean="0">
                <a:solidFill>
                  <a:srgbClr val="002060"/>
                </a:solidFill>
                <a:cs typeface="Times New Roman"/>
              </a:rPr>
              <a:t>Acuda al Médico si aparecen síntomas  respiratorios o fiebre </a:t>
            </a:r>
            <a:endParaRPr lang="es-ES" sz="2000" dirty="0">
              <a:solidFill>
                <a:prstClr val="black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556136" y="1700808"/>
            <a:ext cx="24641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b="1" i="1" dirty="0" smtClean="0">
                <a:solidFill>
                  <a:srgbClr val="F79646">
                    <a:lumMod val="50000"/>
                  </a:srgbClr>
                </a:solidFill>
                <a:cs typeface="Times New Roman"/>
              </a:rPr>
              <a:t>Lávese las manos </a:t>
            </a:r>
          </a:p>
          <a:p>
            <a:pPr algn="ctr"/>
            <a:r>
              <a:rPr lang="es-ES" sz="2400" b="1" i="1" dirty="0" smtClean="0">
                <a:solidFill>
                  <a:srgbClr val="F79646">
                    <a:lumMod val="50000"/>
                  </a:srgbClr>
                </a:solidFill>
                <a:cs typeface="Times New Roman"/>
              </a:rPr>
              <a:t>con frecuencia</a:t>
            </a:r>
            <a:endParaRPr lang="es-ES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067944" y="4254187"/>
            <a:ext cx="283859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b="1" i="1" dirty="0" smtClean="0">
                <a:solidFill>
                  <a:srgbClr val="F79646">
                    <a:lumMod val="50000"/>
                  </a:srgbClr>
                </a:solidFill>
                <a:cs typeface="Times New Roman"/>
              </a:rPr>
              <a:t>Sea educado, </a:t>
            </a:r>
          </a:p>
          <a:p>
            <a:pPr algn="ctr"/>
            <a:r>
              <a:rPr lang="es-ES" sz="2400" b="1" i="1" dirty="0" smtClean="0">
                <a:solidFill>
                  <a:srgbClr val="F79646">
                    <a:lumMod val="50000"/>
                  </a:srgbClr>
                </a:solidFill>
                <a:cs typeface="Times New Roman"/>
              </a:rPr>
              <a:t>con etiqueta, </a:t>
            </a:r>
          </a:p>
          <a:p>
            <a:pPr algn="ctr"/>
            <a:r>
              <a:rPr lang="es-ES" sz="2400" b="1" i="1" dirty="0" smtClean="0">
                <a:solidFill>
                  <a:srgbClr val="F79646">
                    <a:lumMod val="50000"/>
                  </a:srgbClr>
                </a:solidFill>
                <a:cs typeface="Times New Roman"/>
              </a:rPr>
              <a:t>al toser o estornudar</a:t>
            </a:r>
            <a:endParaRPr lang="es-ES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00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11559" y="44624"/>
            <a:ext cx="8208913" cy="697096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MX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MX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>Qué </a:t>
            </a:r>
            <a:r>
              <a:rPr lang="es-MX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puede </a:t>
            </a:r>
            <a:r>
              <a:rPr lang="es-MX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>hacer para </a:t>
            </a:r>
            <a:r>
              <a:rPr lang="es-MX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protegerse </a:t>
            </a:r>
            <a:r>
              <a:rPr lang="es-MX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>y prevenir la </a:t>
            </a:r>
            <a:r>
              <a:rPr lang="es-MX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COVID-19?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5537" y="1772816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i="1" dirty="0" smtClean="0">
                <a:solidFill>
                  <a:srgbClr val="002060"/>
                </a:solidFill>
              </a:rPr>
              <a:t>Lávese </a:t>
            </a:r>
            <a:r>
              <a:rPr lang="es-MX" sz="2400" i="1" dirty="0">
                <a:solidFill>
                  <a:srgbClr val="002060"/>
                </a:solidFill>
              </a:rPr>
              <a:t>las manos a fondo y con </a:t>
            </a:r>
            <a:r>
              <a:rPr lang="es-MX" sz="2400" i="1" dirty="0" smtClean="0">
                <a:solidFill>
                  <a:srgbClr val="002060"/>
                </a:solidFill>
              </a:rPr>
              <a:t>frecuencia, </a:t>
            </a:r>
            <a:r>
              <a:rPr lang="es-MX" sz="2400" i="1" dirty="0">
                <a:solidFill>
                  <a:srgbClr val="002060"/>
                </a:solidFill>
              </a:rPr>
              <a:t>con agua y </a:t>
            </a:r>
            <a:r>
              <a:rPr lang="es-MX" sz="2400" i="1" dirty="0" smtClean="0">
                <a:solidFill>
                  <a:srgbClr val="002060"/>
                </a:solidFill>
              </a:rPr>
              <a:t>jabón o usando </a:t>
            </a:r>
            <a:r>
              <a:rPr lang="es-MX" sz="2400" i="1" dirty="0">
                <a:solidFill>
                  <a:srgbClr val="002060"/>
                </a:solidFill>
              </a:rPr>
              <a:t>un desinfectante a base de </a:t>
            </a:r>
            <a:r>
              <a:rPr lang="es-MX" sz="2400" i="1" dirty="0" smtClean="0">
                <a:solidFill>
                  <a:srgbClr val="002060"/>
                </a:solidFill>
              </a:rPr>
              <a:t>alcohol. </a:t>
            </a:r>
            <a:endParaRPr lang="es-MX" sz="2400" i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400" i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i="1" dirty="0" smtClean="0">
                <a:solidFill>
                  <a:srgbClr val="002060"/>
                </a:solidFill>
              </a:rPr>
              <a:t>Mantenga </a:t>
            </a:r>
            <a:r>
              <a:rPr lang="es-MX" sz="2400" i="1" dirty="0">
                <a:solidFill>
                  <a:srgbClr val="002060"/>
                </a:solidFill>
              </a:rPr>
              <a:t>una distancia mínima de 1 </a:t>
            </a:r>
            <a:r>
              <a:rPr lang="es-MX" sz="2400" i="1" dirty="0" smtClean="0">
                <a:solidFill>
                  <a:srgbClr val="002060"/>
                </a:solidFill>
              </a:rPr>
              <a:t>metro entre </a:t>
            </a:r>
            <a:r>
              <a:rPr lang="es-MX" sz="2400" i="1" dirty="0">
                <a:solidFill>
                  <a:srgbClr val="002060"/>
                </a:solidFill>
              </a:rPr>
              <a:t>usted y cualquier persona que tosa o estornude.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400" i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i="1" dirty="0" smtClean="0">
                <a:solidFill>
                  <a:srgbClr val="002060"/>
                </a:solidFill>
              </a:rPr>
              <a:t>Evite </a:t>
            </a:r>
            <a:r>
              <a:rPr lang="es-MX" sz="2400" i="1" dirty="0">
                <a:solidFill>
                  <a:srgbClr val="002060"/>
                </a:solidFill>
              </a:rPr>
              <a:t>tocarse los ojos, la nariz y la boca. </a:t>
            </a:r>
            <a:endParaRPr lang="es-MX" sz="2400" i="1" dirty="0" smtClean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es-MX" sz="2400" i="1" dirty="0">
              <a:solidFill>
                <a:srgbClr val="002060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s-MX" sz="2400" i="1" dirty="0" smtClean="0">
                <a:solidFill>
                  <a:srgbClr val="002060"/>
                </a:solidFill>
              </a:rPr>
              <a:t>Cúbrase </a:t>
            </a:r>
            <a:r>
              <a:rPr lang="es-MX" sz="2400" i="1" dirty="0">
                <a:solidFill>
                  <a:srgbClr val="002060"/>
                </a:solidFill>
              </a:rPr>
              <a:t>la boca y la nariz con el codo doblado o con un pañuelo de papel al toser o estornudar. El pañuelo usado debe desecharse de inmediato.</a:t>
            </a:r>
            <a:endParaRPr lang="es-ES" sz="2400" dirty="0"/>
          </a:p>
        </p:txBody>
      </p:sp>
      <p:sp>
        <p:nvSpPr>
          <p:cNvPr id="4" name="3 Rectángulo"/>
          <p:cNvSpPr/>
          <p:nvPr/>
        </p:nvSpPr>
        <p:spPr>
          <a:xfrm>
            <a:off x="2123728" y="1268760"/>
            <a:ext cx="4813204" cy="4108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MX" b="1" i="1" dirty="0">
                <a:solidFill>
                  <a:srgbClr val="002060"/>
                </a:solidFill>
                <a:ea typeface="Calibri"/>
                <a:cs typeface="Times New Roman"/>
              </a:rPr>
              <a:t>Medidas de protección para todas las personas </a:t>
            </a:r>
            <a:endParaRPr lang="es-MX" sz="1400" dirty="0">
              <a:ea typeface="Calibri"/>
              <a:cs typeface="Times New Roman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815394" y="5847655"/>
            <a:ext cx="1476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2060"/>
                </a:solidFill>
              </a:rPr>
              <a:t>Fuente: OMS.</a:t>
            </a:r>
            <a:endParaRPr lang="es-MX" dirty="0"/>
          </a:p>
        </p:txBody>
      </p:sp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88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355399"/>
              </p:ext>
            </p:extLst>
          </p:nvPr>
        </p:nvGraphicFramePr>
        <p:xfrm>
          <a:off x="395536" y="1439933"/>
          <a:ext cx="8424936" cy="4005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3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3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Laboral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 permitir trabajadores con SR.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Aseguramiento del hipoclorito de sodio.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Exigir el lavado frecuente de las manos.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Higiene institucional y de cada trabajador.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Higienización de las superficies.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Exigir el uso del nasobuco.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Mantener la distancia entre trabajadores.</a:t>
                      </a:r>
                      <a:endParaRPr lang="es-ES" sz="2000" baseline="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Pesquisa activa de SR y fiebre.</a:t>
                      </a: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8 Rectángulo"/>
          <p:cNvSpPr/>
          <p:nvPr/>
        </p:nvSpPr>
        <p:spPr>
          <a:xfrm>
            <a:off x="3131840" y="5693186"/>
            <a:ext cx="31407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i="1" dirty="0" smtClean="0">
                <a:solidFill>
                  <a:srgbClr val="002060"/>
                </a:solidFill>
              </a:rPr>
              <a:t>SR = Síntomas respiratorios.</a:t>
            </a: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15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11561" y="139616"/>
            <a:ext cx="7776863" cy="481072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MX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confeccionar un nasobuco en casa?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1332051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arenR"/>
            </a:pPr>
            <a:r>
              <a:rPr lang="es-MX" sz="2000" i="1" dirty="0" smtClean="0">
                <a:solidFill>
                  <a:srgbClr val="002060"/>
                </a:solidFill>
              </a:rPr>
              <a:t>Corte </a:t>
            </a:r>
            <a:r>
              <a:rPr lang="es-MX" sz="2000" i="1" dirty="0">
                <a:solidFill>
                  <a:srgbClr val="002060"/>
                </a:solidFill>
              </a:rPr>
              <a:t>un rectángulo de 20 x 26 cm de cartón o papel y una tira del mismo material de 86 x 3 cm.</a:t>
            </a:r>
          </a:p>
          <a:p>
            <a:pPr marL="457200" indent="-457200" algn="just">
              <a:buFont typeface="+mj-lt"/>
              <a:buAutoNum type="arabicParenR"/>
            </a:pPr>
            <a:endParaRPr lang="es-MX" sz="2000" i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s-MX" sz="2000" i="1" dirty="0" smtClean="0">
                <a:solidFill>
                  <a:srgbClr val="002060"/>
                </a:solidFill>
              </a:rPr>
              <a:t>Una </a:t>
            </a:r>
            <a:r>
              <a:rPr lang="es-MX" sz="2000" i="1" dirty="0">
                <a:solidFill>
                  <a:srgbClr val="002060"/>
                </a:solidFill>
              </a:rPr>
              <a:t>vez hecho el molde, colóquelo encima de la tela disponible y márquelo con un lápiz. Con estos moldes, corte tres piezas de tela y dos tiras para el amarre.</a:t>
            </a:r>
          </a:p>
          <a:p>
            <a:pPr marL="457200" indent="-457200" algn="just">
              <a:buFont typeface="+mj-lt"/>
              <a:buAutoNum type="arabicParenR"/>
            </a:pPr>
            <a:endParaRPr lang="es-MX" sz="2000" i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s-MX" sz="2000" i="1" dirty="0" smtClean="0">
                <a:solidFill>
                  <a:srgbClr val="002060"/>
                </a:solidFill>
              </a:rPr>
              <a:t>Cosa </a:t>
            </a:r>
            <a:r>
              <a:rPr lang="es-MX" sz="2000" i="1" dirty="0">
                <a:solidFill>
                  <a:srgbClr val="002060"/>
                </a:solidFill>
              </a:rPr>
              <a:t>las tres telas por la parte superior e inferior para cerrar el nasobuco y posteriormente virar.</a:t>
            </a:r>
          </a:p>
          <a:p>
            <a:pPr marL="457200" indent="-457200" algn="just">
              <a:buFont typeface="+mj-lt"/>
              <a:buAutoNum type="arabicParenR"/>
            </a:pPr>
            <a:endParaRPr lang="es-MX" sz="2000" i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s-MX" sz="2000" i="1" dirty="0" smtClean="0">
                <a:solidFill>
                  <a:srgbClr val="002060"/>
                </a:solidFill>
              </a:rPr>
              <a:t>Marque </a:t>
            </a:r>
            <a:r>
              <a:rPr lang="es-MX" sz="2000" i="1" dirty="0">
                <a:solidFill>
                  <a:srgbClr val="002060"/>
                </a:solidFill>
              </a:rPr>
              <a:t>el centro por los extremos para fijar los dos pliegues.</a:t>
            </a:r>
          </a:p>
          <a:p>
            <a:pPr marL="457200" indent="-457200" algn="just">
              <a:buFont typeface="+mj-lt"/>
              <a:buAutoNum type="arabicParenR"/>
            </a:pPr>
            <a:endParaRPr lang="es-MX" sz="2000" i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s-MX" sz="2000" i="1" dirty="0" smtClean="0">
                <a:solidFill>
                  <a:srgbClr val="002060"/>
                </a:solidFill>
              </a:rPr>
              <a:t>Marque </a:t>
            </a:r>
            <a:r>
              <a:rPr lang="es-MX" sz="2000" i="1" dirty="0">
                <a:solidFill>
                  <a:srgbClr val="002060"/>
                </a:solidFill>
              </a:rPr>
              <a:t>el centro de la tira y hágala coincidir con el centro del lateral y fíjela ahí mismo. Remate la punta del tirante y cosa a lo largo hasta el final.</a:t>
            </a:r>
            <a:endParaRPr lang="es-ES" sz="2000" dirty="0"/>
          </a:p>
        </p:txBody>
      </p:sp>
      <p:sp>
        <p:nvSpPr>
          <p:cNvPr id="9" name="8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16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611561" y="139616"/>
            <a:ext cx="7992887" cy="697096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MX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reutilizar los </a:t>
            </a:r>
            <a:r>
              <a:rPr lang="es-MX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nasobucos que </a:t>
            </a:r>
            <a:r>
              <a:rPr lang="es-MX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son de tela?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1196752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lphaLcParenR"/>
            </a:pPr>
            <a:r>
              <a:rPr lang="es-MX" sz="2400" i="1" dirty="0" smtClean="0">
                <a:solidFill>
                  <a:srgbClr val="002060"/>
                </a:solidFill>
              </a:rPr>
              <a:t>Una </a:t>
            </a:r>
            <a:r>
              <a:rPr lang="es-MX" sz="2400" i="1" dirty="0">
                <a:solidFill>
                  <a:srgbClr val="002060"/>
                </a:solidFill>
              </a:rPr>
              <a:t>vez retirado el nasobuco, póngalo a remojar en agua jabonosa durante 15 minutos. Si tiene cloro, eche una cucharada en el agua jabonosa.</a:t>
            </a:r>
          </a:p>
          <a:p>
            <a:pPr marL="457200" indent="-457200" algn="just">
              <a:buFont typeface="+mj-lt"/>
              <a:buAutoNum type="alphaLcParenR"/>
            </a:pPr>
            <a:endParaRPr lang="es-MX" sz="2400" i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s-MX" sz="2400" i="1" dirty="0" smtClean="0">
                <a:solidFill>
                  <a:srgbClr val="002060"/>
                </a:solidFill>
              </a:rPr>
              <a:t>Restriegue </a:t>
            </a:r>
            <a:r>
              <a:rPr lang="es-MX" sz="2400" i="1" dirty="0">
                <a:solidFill>
                  <a:srgbClr val="002060"/>
                </a:solidFill>
              </a:rPr>
              <a:t>con energía para  desprender las secreciones que puedan haberse adherido a la tela del nasobuco.</a:t>
            </a:r>
          </a:p>
          <a:p>
            <a:pPr marL="457200" indent="-457200" algn="just">
              <a:buFont typeface="+mj-lt"/>
              <a:buAutoNum type="alphaLcParenR"/>
            </a:pPr>
            <a:endParaRPr lang="es-MX" sz="2400" i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s-MX" sz="2400" i="1" dirty="0" smtClean="0">
                <a:solidFill>
                  <a:srgbClr val="002060"/>
                </a:solidFill>
              </a:rPr>
              <a:t>Enjuague </a:t>
            </a:r>
            <a:r>
              <a:rPr lang="es-MX" sz="2400" i="1" dirty="0">
                <a:solidFill>
                  <a:srgbClr val="002060"/>
                </a:solidFill>
              </a:rPr>
              <a:t>con abundante agua corriente hasta que perciba que no quedan restos de agua jabonosa.</a:t>
            </a:r>
          </a:p>
          <a:p>
            <a:pPr marL="457200" indent="-457200" algn="just">
              <a:buFont typeface="+mj-lt"/>
              <a:buAutoNum type="alphaLcParenR"/>
            </a:pPr>
            <a:endParaRPr lang="es-MX" sz="2400" i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s-MX" sz="2400" i="1" dirty="0" smtClean="0">
                <a:solidFill>
                  <a:srgbClr val="002060"/>
                </a:solidFill>
              </a:rPr>
              <a:t>Póngalo </a:t>
            </a:r>
            <a:r>
              <a:rPr lang="es-MX" sz="2400" i="1" dirty="0">
                <a:solidFill>
                  <a:srgbClr val="002060"/>
                </a:solidFill>
              </a:rPr>
              <a:t>a secar al sol y al aire.</a:t>
            </a:r>
          </a:p>
          <a:p>
            <a:pPr marL="457200" indent="-457200" algn="just">
              <a:buFont typeface="+mj-lt"/>
              <a:buAutoNum type="alphaLcParenR"/>
            </a:pPr>
            <a:endParaRPr lang="es-MX" sz="2400" i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es-MX" sz="2400" i="1" dirty="0" smtClean="0">
                <a:solidFill>
                  <a:srgbClr val="002060"/>
                </a:solidFill>
              </a:rPr>
              <a:t>Una </a:t>
            </a:r>
            <a:r>
              <a:rPr lang="es-MX" sz="2400" i="1" dirty="0">
                <a:solidFill>
                  <a:srgbClr val="002060"/>
                </a:solidFill>
              </a:rPr>
              <a:t>vez seco, pásele la plancha bien caliente.</a:t>
            </a:r>
            <a:endParaRPr lang="es-ES" sz="2400" dirty="0">
              <a:solidFill>
                <a:prstClr val="black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368369" y="3821314"/>
            <a:ext cx="59788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i="1" dirty="0"/>
              <a:t>Capacitación = Educación + Acción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295111" y="2593556"/>
            <a:ext cx="65404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b="1" i="1" dirty="0" smtClean="0">
                <a:solidFill>
                  <a:srgbClr val="002060"/>
                </a:solidFill>
              </a:rPr>
              <a:t>Para prevenir y controlar el Coronavirus COVID-19</a:t>
            </a:r>
            <a:endParaRPr lang="es-ES" sz="2400" dirty="0"/>
          </a:p>
        </p:txBody>
      </p:sp>
      <p:sp>
        <p:nvSpPr>
          <p:cNvPr id="6" name="5 Rectángulo"/>
          <p:cNvSpPr/>
          <p:nvPr/>
        </p:nvSpPr>
        <p:spPr>
          <a:xfrm>
            <a:off x="1368369" y="1415754"/>
            <a:ext cx="639393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s-ES" sz="2400" b="1" i="1" dirty="0" smtClean="0">
                <a:solidFill>
                  <a:srgbClr val="002060"/>
                </a:solidFill>
              </a:rPr>
              <a:t>El riesgo siempre palidece frente a la prevención </a:t>
            </a:r>
            <a:endParaRPr lang="es-ES" sz="2400" dirty="0"/>
          </a:p>
        </p:txBody>
      </p:sp>
      <p:sp>
        <p:nvSpPr>
          <p:cNvPr id="11" name="10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37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898328"/>
              </p:ext>
            </p:extLst>
          </p:nvPr>
        </p:nvGraphicFramePr>
        <p:xfrm>
          <a:off x="395536" y="1371952"/>
          <a:ext cx="8424936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4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Atención</a:t>
                      </a:r>
                      <a:r>
                        <a:rPr lang="es-ES" sz="2000" baseline="0" dirty="0" smtClean="0"/>
                        <a:t> Primaria de Salud (APS)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Pesquisa activa de SR y fiebre.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Consulta oportuna  de personas con SR.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Clasificación y manejo de personas con SR.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Seguimiento de los contactos. 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Seguimiento de grupos vulnerables.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Seguimiento  al Alta de casos confirmados.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Lavado de las manos y uso del nasobuco.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Flujogramas e higiene en Policlínicos, Hogares Maternos, Consultorios…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Higienización de las superficies.</a:t>
                      </a:r>
                      <a:endParaRPr kumimoji="0" lang="es-ES" sz="20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9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692168"/>
              </p:ext>
            </p:extLst>
          </p:nvPr>
        </p:nvGraphicFramePr>
        <p:xfrm>
          <a:off x="320288" y="1412776"/>
          <a:ext cx="8424936" cy="3960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60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5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2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0692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Lugar/sitio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Personal o paciente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Tipo de EPP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692">
                <a:tc gridSpan="4">
                  <a:txBody>
                    <a:bodyPr/>
                    <a:lstStyle/>
                    <a:p>
                      <a:r>
                        <a:rPr lang="es-ES_tradnl" dirty="0"/>
                        <a:t>Atención Primaria</a:t>
                      </a:r>
                      <a:endParaRPr lang="es-ES_tradnl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2355">
                <a:tc rowSpan="3">
                  <a:txBody>
                    <a:bodyPr/>
                    <a:lstStyle/>
                    <a:p>
                      <a:pPr algn="ctr"/>
                      <a:endParaRPr lang="es-ES_tradnl" dirty="0" smtClean="0"/>
                    </a:p>
                    <a:p>
                      <a:pPr algn="ctr"/>
                      <a:r>
                        <a:rPr lang="es-ES_tradnl" dirty="0" smtClean="0"/>
                        <a:t>Consultorio</a:t>
                      </a:r>
                      <a:endParaRPr lang="es-ES_trad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Trabajador de la salud</a:t>
                      </a:r>
                      <a:endParaRPr lang="es-ES_trad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Examen físico de pacientes con síntomas </a:t>
                      </a:r>
                      <a:r>
                        <a:rPr lang="es-ES_tradnl" dirty="0" smtClean="0"/>
                        <a:t>respiratorios.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Mascarilla </a:t>
                      </a:r>
                      <a:r>
                        <a:rPr lang="es-ES_tradnl" dirty="0" smtClean="0"/>
                        <a:t>quirúrgica/nasobuco/sobre-bata</a:t>
                      </a:r>
                      <a:r>
                        <a:rPr lang="es-ES_tradnl" baseline="0" dirty="0" smtClean="0"/>
                        <a:t>/guantes/ protección ocular. </a:t>
                      </a:r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2355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Examen físico</a:t>
                      </a:r>
                      <a:r>
                        <a:rPr lang="es-ES_tradnl" baseline="0" dirty="0"/>
                        <a:t> de pacientes sin síntomas </a:t>
                      </a:r>
                      <a:r>
                        <a:rPr lang="es-ES_tradnl" baseline="0" dirty="0" smtClean="0"/>
                        <a:t>respiratorios.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EPP acorde a las precauciones estándar según análisis de </a:t>
                      </a:r>
                      <a:r>
                        <a:rPr lang="es-ES_tradnl" dirty="0" smtClean="0"/>
                        <a:t>riesgo.</a:t>
                      </a:r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4345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Pacientes con síntomas respiratorios</a:t>
                      </a:r>
                      <a:endParaRPr lang="es-ES_trad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Ninguna.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Mascarilla/nasobuco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dirty="0" smtClean="0"/>
                        <a:t>si </a:t>
                      </a:r>
                      <a:r>
                        <a:rPr lang="es-ES_tradnl" dirty="0"/>
                        <a:t>lo </a:t>
                      </a:r>
                      <a:r>
                        <a:rPr lang="es-ES_tradnl" dirty="0" smtClean="0"/>
                        <a:t>tolera.</a:t>
                      </a:r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06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10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990483"/>
              </p:ext>
            </p:extLst>
          </p:nvPr>
        </p:nvGraphicFramePr>
        <p:xfrm>
          <a:off x="467544" y="1532736"/>
          <a:ext cx="8229600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6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7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49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8996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Lugar/sitio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Personal o paciente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Tipo de EPP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851">
                <a:tc>
                  <a:txBody>
                    <a:bodyPr/>
                    <a:lstStyle/>
                    <a:p>
                      <a:pPr algn="l"/>
                      <a:r>
                        <a:rPr lang="es-ES_tradnl" dirty="0"/>
                        <a:t>Consultorio</a:t>
                      </a:r>
                      <a:endParaRPr lang="es-ES_trad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Pacientes sin síntomas respiratorios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</a:t>
                      </a:r>
                      <a:r>
                        <a:rPr lang="es-ES_tradnl" dirty="0" smtClean="0"/>
                        <a:t>inguna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No necesita </a:t>
                      </a:r>
                      <a:r>
                        <a:rPr lang="es-ES_tradnl" dirty="0" smtClean="0"/>
                        <a:t>EPP.</a:t>
                      </a:r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2127">
                <a:tc>
                  <a:txBody>
                    <a:bodyPr/>
                    <a:lstStyle/>
                    <a:p>
                      <a:r>
                        <a:rPr lang="es-ES_tradnl" dirty="0"/>
                        <a:t>Salas de </a:t>
                      </a:r>
                      <a:r>
                        <a:rPr lang="es-ES_tradnl" dirty="0" smtClean="0"/>
                        <a:t>espera del Policlínico</a:t>
                      </a:r>
                      <a:endParaRPr lang="es-ES_trad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Pacientes con síntomas respiratorios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N</a:t>
                      </a:r>
                      <a:r>
                        <a:rPr lang="es-ES_tradnl" dirty="0" smtClean="0"/>
                        <a:t>inguna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Mascarilla/nasobuco</a:t>
                      </a:r>
                      <a:r>
                        <a:rPr lang="es-ES_tradnl" baseline="0" dirty="0" smtClean="0"/>
                        <a:t> </a:t>
                      </a:r>
                      <a:r>
                        <a:rPr lang="es-ES_tradnl" dirty="0" smtClean="0"/>
                        <a:t> </a:t>
                      </a:r>
                      <a:r>
                        <a:rPr lang="es-ES_tradnl" dirty="0"/>
                        <a:t>si lo tolera</a:t>
                      </a:r>
                    </a:p>
                    <a:p>
                      <a:r>
                        <a:rPr lang="es-ES_tradnl" dirty="0"/>
                        <a:t>Trasladar rápidamente al paciente a una habitación de aislamiento o al área destinada para la</a:t>
                      </a:r>
                      <a:r>
                        <a:rPr lang="es-ES_tradnl" baseline="0" dirty="0"/>
                        <a:t> atención de casos sospechosos.</a:t>
                      </a:r>
                    </a:p>
                    <a:p>
                      <a:r>
                        <a:rPr lang="es-ES_tradnl" baseline="0" dirty="0"/>
                        <a:t> </a:t>
                      </a:r>
                      <a:endParaRPr lang="es-ES_tradnl" baseline="0" dirty="0" smtClean="0"/>
                    </a:p>
                    <a:p>
                      <a:r>
                        <a:rPr lang="es-ES_tradnl" baseline="0" dirty="0" smtClean="0"/>
                        <a:t>Asegurar </a:t>
                      </a:r>
                      <a:r>
                        <a:rPr lang="es-ES_tradnl" baseline="0" dirty="0"/>
                        <a:t>la separación espacial de al menos 1 metro entre </a:t>
                      </a:r>
                      <a:r>
                        <a:rPr lang="es-ES_tradnl" baseline="0" dirty="0" smtClean="0"/>
                        <a:t>pacientes.</a:t>
                      </a:r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4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9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755112"/>
              </p:ext>
            </p:extLst>
          </p:nvPr>
        </p:nvGraphicFramePr>
        <p:xfrm>
          <a:off x="457200" y="1340768"/>
          <a:ext cx="8229600" cy="42991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6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0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7249"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Lugar/sitio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Personal o paciente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/>
                        <a:t>Tipo de EPP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471">
                <a:tc rowSpan="3">
                  <a:txBody>
                    <a:bodyPr/>
                    <a:lstStyle/>
                    <a:p>
                      <a:r>
                        <a:rPr lang="es-ES_tradnl" sz="1600" dirty="0"/>
                        <a:t>Consulta de atención </a:t>
                      </a:r>
                      <a:r>
                        <a:rPr lang="es-ES_tradnl" sz="1600" dirty="0" smtClean="0"/>
                        <a:t>a </a:t>
                      </a:r>
                      <a:r>
                        <a:rPr lang="es-ES_tradnl" sz="1600" dirty="0"/>
                        <a:t>sintomáticos respiratorios</a:t>
                      </a:r>
                      <a:endParaRPr lang="es-ES_tradn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 dirty="0" smtClean="0"/>
                    </a:p>
                    <a:p>
                      <a:r>
                        <a:rPr lang="es-ES_tradnl" sz="1600" dirty="0" smtClean="0"/>
                        <a:t>Trabajador </a:t>
                      </a:r>
                      <a:r>
                        <a:rPr lang="es-ES_tradnl" sz="1600" dirty="0"/>
                        <a:t>de la salud</a:t>
                      </a:r>
                      <a:endParaRPr lang="es-ES_tradn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Examen físico de pacientes con síntomas </a:t>
                      </a:r>
                      <a:r>
                        <a:rPr lang="es-ES_tradnl" sz="1600" dirty="0" smtClean="0"/>
                        <a:t>respiratorios.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Mascarilla </a:t>
                      </a:r>
                      <a:r>
                        <a:rPr lang="es-ES_tradnl" sz="1600" dirty="0" smtClean="0"/>
                        <a:t>quirúrgica/nasobuco</a:t>
                      </a:r>
                      <a:endParaRPr lang="es-ES_tradnl" sz="1600" dirty="0"/>
                    </a:p>
                    <a:p>
                      <a:r>
                        <a:rPr lang="es-ES_tradnl" sz="1600" dirty="0" smtClean="0"/>
                        <a:t>sobre-bata</a:t>
                      </a:r>
                      <a:r>
                        <a:rPr lang="es-ES_tradnl" sz="1600" baseline="0" dirty="0" smtClean="0"/>
                        <a:t>/guantes/ protección ocular.</a:t>
                      </a:r>
                      <a:endParaRPr lang="es-ES_trad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513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Pacientes con síntomas respiratorios</a:t>
                      </a:r>
                      <a:endParaRPr lang="es-ES_tradn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Ninguna.</a:t>
                      </a:r>
                      <a:endParaRPr lang="es-ES_tradnl" sz="1600" dirty="0"/>
                    </a:p>
                    <a:p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Mascarilla/nasobuco.</a:t>
                      </a:r>
                      <a:endParaRPr lang="es-ES_tradnl" sz="1600" dirty="0"/>
                    </a:p>
                    <a:p>
                      <a:endParaRPr lang="es-ES_trad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3866">
                <a:tc vMerge="1"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sz="1600" dirty="0" smtClean="0"/>
                    </a:p>
                    <a:p>
                      <a:r>
                        <a:rPr lang="es-ES_tradnl" sz="1600" dirty="0" smtClean="0"/>
                        <a:t>Auxiliares </a:t>
                      </a:r>
                      <a:r>
                        <a:rPr lang="es-ES_tradnl" sz="1600" dirty="0"/>
                        <a:t>generales</a:t>
                      </a:r>
                      <a:endParaRPr lang="es-ES_tradn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Después y entre consultas de pacientes con síntomas </a:t>
                      </a:r>
                      <a:r>
                        <a:rPr lang="es-ES_tradnl" sz="1600" dirty="0" smtClean="0"/>
                        <a:t>respiratorios.</a:t>
                      </a:r>
                      <a:endParaRPr lang="es-ES_tradn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600" dirty="0"/>
                        <a:t>Mascarilla </a:t>
                      </a:r>
                      <a:r>
                        <a:rPr lang="es-ES_tradnl" sz="1600" dirty="0" smtClean="0"/>
                        <a:t>quirúrgica/nasobuco/</a:t>
                      </a:r>
                      <a:endParaRPr lang="es-ES_tradnl" sz="1600" dirty="0"/>
                    </a:p>
                    <a:p>
                      <a:r>
                        <a:rPr lang="es-ES_tradnl" sz="1600" dirty="0" smtClean="0"/>
                        <a:t>sobre-bata/guantes domésticos/protección </a:t>
                      </a:r>
                      <a:r>
                        <a:rPr lang="es-ES_tradnl" sz="1600" dirty="0"/>
                        <a:t>ocular (si riesgo de salpicadura de materia orgánica o </a:t>
                      </a:r>
                      <a:r>
                        <a:rPr lang="es-ES_tradnl" sz="1600" dirty="0" smtClean="0"/>
                        <a:t>químico/</a:t>
                      </a:r>
                      <a:endParaRPr lang="es-ES_tradnl" sz="1600" dirty="0"/>
                    </a:p>
                    <a:p>
                      <a:r>
                        <a:rPr lang="es-ES_tradnl" sz="1600" dirty="0"/>
                        <a:t>Botas de goma o calzado </a:t>
                      </a:r>
                      <a:r>
                        <a:rPr lang="es-ES_tradnl" sz="1600" dirty="0" smtClean="0"/>
                        <a:t>cerrado.</a:t>
                      </a:r>
                      <a:endParaRPr lang="es-ES_tradn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223917"/>
                  </a:ext>
                </a:extLst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81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1028"/>
          <p:cNvSpPr>
            <a:spLocks noChangeShapeType="1"/>
          </p:cNvSpPr>
          <p:nvPr/>
        </p:nvSpPr>
        <p:spPr bwMode="auto">
          <a:xfrm>
            <a:off x="890504" y="897336"/>
            <a:ext cx="7284505" cy="0"/>
          </a:xfrm>
          <a:prstGeom prst="line">
            <a:avLst/>
          </a:prstGeom>
          <a:noFill/>
          <a:ln w="127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>
              <a:solidFill>
                <a:prstClr val="black"/>
              </a:solidFill>
            </a:endParaRPr>
          </a:p>
        </p:txBody>
      </p:sp>
      <p:sp>
        <p:nvSpPr>
          <p:cNvPr id="76186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755577" y="188640"/>
            <a:ext cx="7920879" cy="409064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</a:b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¿</a:t>
            </a:r>
            <a:r>
              <a:rPr lang="es-ES" sz="27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Cómo asegurar de manera estratificada la Bioseguridad</a:t>
            </a:r>
            <a:r>
              <a:rPr lang="es-ES" sz="2700" b="1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?</a:t>
            </a:r>
            <a: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  <a:t/>
            </a:r>
            <a:br>
              <a:rPr lang="es-ES" sz="2800" b="1" i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es-ES" sz="28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6330806"/>
            <a:ext cx="1923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  <a:cs typeface="Times New Roman"/>
              </a:rPr>
              <a:t>Posgrado MINSAP</a:t>
            </a:r>
            <a:endParaRPr lang="es-ES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934284"/>
              </p:ext>
            </p:extLst>
          </p:nvPr>
        </p:nvGraphicFramePr>
        <p:xfrm>
          <a:off x="395536" y="1340768"/>
          <a:ext cx="8424936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5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76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No.</a:t>
                      </a:r>
                      <a:endParaRPr kumimoji="0" lang="es-ES" sz="20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algn="ctr"/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Estratificación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kumimoji="0" lang="es-ES" sz="2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Medidas</a:t>
                      </a:r>
                      <a:endParaRPr lang="es-ES" sz="20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451"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5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2000" dirty="0" smtClean="0"/>
                    </a:p>
                    <a:p>
                      <a:pPr algn="ctr"/>
                      <a:r>
                        <a:rPr lang="es-ES" sz="2000" dirty="0" smtClean="0"/>
                        <a:t>Servicio</a:t>
                      </a:r>
                      <a:r>
                        <a:rPr lang="es-ES" sz="2000" baseline="0" dirty="0" smtClean="0"/>
                        <a:t> de Urgencia</a:t>
                      </a:r>
                      <a:endParaRPr lang="es-ES" sz="20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endParaRPr lang="es-ES" sz="2000" dirty="0" smtClean="0"/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Consulta diferenciada para personas con SR.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Uso de medios individuales de protección.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Clasificación y manejo de personas con SR.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§"/>
                      </a:pPr>
                      <a:r>
                        <a:rPr lang="es-ES" sz="2000" baseline="0" dirty="0" smtClean="0"/>
                        <a:t>Si el paciente se clasifica como caso contacto o sospechoso, traslado de inmediato a centro de  aislamiento.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Insistir en el lavado de las manos.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Flujogramas y normas específicas.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es-ES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Higienización de las superficies.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s-ES" sz="2000" b="1" i="1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5868144" y="6300028"/>
            <a:ext cx="30342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i="1" dirty="0" smtClean="0">
                <a:solidFill>
                  <a:srgbClr val="00B050"/>
                </a:solidFill>
              </a:rPr>
              <a:t>Instituto de Medicina Tropical</a:t>
            </a:r>
            <a:endParaRPr lang="es-ES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99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Tema8</Template>
  <TotalTime>1752</TotalTime>
  <Words>3110</Words>
  <Application>Microsoft Office PowerPoint</Application>
  <PresentationFormat>Presentación en pantalla (4:3)</PresentationFormat>
  <Paragraphs>688</Paragraphs>
  <Slides>42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42</vt:i4>
      </vt:variant>
    </vt:vector>
  </HeadingPairs>
  <TitlesOfParts>
    <vt:vector size="49" baseType="lpstr">
      <vt:lpstr>Arial</vt:lpstr>
      <vt:lpstr>Calibri</vt:lpstr>
      <vt:lpstr>Calibri Light</vt:lpstr>
      <vt:lpstr>Times New Roman</vt:lpstr>
      <vt:lpstr>Wingdings</vt:lpstr>
      <vt:lpstr>Tema3</vt:lpstr>
      <vt:lpstr>Tema de Office</vt:lpstr>
      <vt:lpstr>Prevención y Control de la COVID-19.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¿Cómo asegurar de manera estratificada la Bioseguridad? </vt:lpstr>
      <vt:lpstr> ¿Qué deben hacer los estomatólogos? </vt:lpstr>
      <vt:lpstr> ¿Qué más deben hacer los estomatólogos? </vt:lpstr>
      <vt:lpstr> ¿Qué más deben hacer los estomatólogos? </vt:lpstr>
      <vt:lpstr> ¿Cómo ponerse, usar y quitarse el nasobuco? </vt:lpstr>
      <vt:lpstr> ¿Cómo ponerse, usar y quitarse el nasobuco? </vt:lpstr>
      <vt:lpstr> ¿Cómo ponerse, usar y quitarse el nasobuco? </vt:lpstr>
      <vt:lpstr>Prevención y control de COVID-19.</vt:lpstr>
      <vt:lpstr> ¿Qué puede hacer para protegerse y prevenir la COVID-19? </vt:lpstr>
      <vt:lpstr> ¿Cómo confeccionar un nasobuco en casa? </vt:lpstr>
      <vt:lpstr> ¿Cómo reutilizar los nasobucos que son de tela?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Castro Peraza, Marta</dc:creator>
  <cp:lastModifiedBy>Vicente</cp:lastModifiedBy>
  <cp:revision>144</cp:revision>
  <dcterms:created xsi:type="dcterms:W3CDTF">2020-03-03T14:52:09Z</dcterms:created>
  <dcterms:modified xsi:type="dcterms:W3CDTF">2020-04-09T10:45:19Z</dcterms:modified>
</cp:coreProperties>
</file>