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3" r:id="rId2"/>
    <p:sldId id="640" r:id="rId3"/>
    <p:sldId id="801" r:id="rId4"/>
    <p:sldId id="803" r:id="rId5"/>
    <p:sldId id="802" r:id="rId6"/>
    <p:sldId id="804" r:id="rId7"/>
    <p:sldId id="805" r:id="rId8"/>
    <p:sldId id="807" r:id="rId9"/>
    <p:sldId id="809" r:id="rId10"/>
  </p:sldIdLst>
  <p:sldSz cx="9144000" cy="6858000" type="screen4x3"/>
  <p:notesSz cx="6742113" cy="98758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D8F6B32-F1E7-4E7C-BCA1-8A58E70EE69C}">
          <p14:sldIdLst>
            <p14:sldId id="273"/>
            <p14:sldId id="640"/>
            <p14:sldId id="801"/>
            <p14:sldId id="803"/>
            <p14:sldId id="802"/>
            <p14:sldId id="804"/>
            <p14:sldId id="805"/>
            <p14:sldId id="807"/>
            <p14:sldId id="809"/>
          </p14:sldIdLst>
        </p14:section>
      </p14:sectionLst>
    </p:ext>
    <p:ext uri="{EFAFB233-063F-42B5-8137-9DF3F51BA10A}">
      <p15:sldGuideLst xmlns="" xmlns:p15="http://schemas.microsoft.com/office/powerpoint/2012/main">
        <p15:guide id="1" orient="horz" pos="2160">
          <p15:clr>
            <a:srgbClr val="A4A3A4"/>
          </p15:clr>
        </p15:guide>
        <p15:guide id="2" pos="28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FCE"/>
    <a:srgbClr val="BC1A0E"/>
    <a:srgbClr val="DCFCEE"/>
    <a:srgbClr val="C2FAE1"/>
    <a:srgbClr val="DDFCD4"/>
    <a:srgbClr val="375BF3"/>
    <a:srgbClr val="175D24"/>
    <a:srgbClr val="4B8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6" autoAdjust="0"/>
    <p:restoredTop sz="93772" autoAdjust="0"/>
  </p:normalViewPr>
  <p:slideViewPr>
    <p:cSldViewPr>
      <p:cViewPr varScale="1">
        <p:scale>
          <a:sx n="75" d="100"/>
          <a:sy n="75" d="100"/>
        </p:scale>
        <p:origin x="-216" y="-96"/>
      </p:cViewPr>
      <p:guideLst>
        <p:guide orient="horz" pos="2160"/>
        <p:guide pos="28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21582" cy="495507"/>
          </a:xfrm>
          <a:prstGeom prst="rect">
            <a:avLst/>
          </a:prstGeom>
        </p:spPr>
        <p:txBody>
          <a:bodyPr vert="horz" lIns="91435" tIns="45718" rIns="91435" bIns="45718" rtlCol="0"/>
          <a:lstStyle>
            <a:lvl1pPr algn="l">
              <a:defRPr sz="1200"/>
            </a:lvl1pPr>
          </a:lstStyle>
          <a:p>
            <a:endParaRPr lang="es-ES"/>
          </a:p>
        </p:txBody>
      </p:sp>
      <p:sp>
        <p:nvSpPr>
          <p:cNvPr id="3" name="Marcador de fecha 2"/>
          <p:cNvSpPr>
            <a:spLocks noGrp="1"/>
          </p:cNvSpPr>
          <p:nvPr>
            <p:ph type="dt" idx="1"/>
          </p:nvPr>
        </p:nvSpPr>
        <p:spPr>
          <a:xfrm>
            <a:off x="3818971" y="0"/>
            <a:ext cx="2921582" cy="495507"/>
          </a:xfrm>
          <a:prstGeom prst="rect">
            <a:avLst/>
          </a:prstGeom>
        </p:spPr>
        <p:txBody>
          <a:bodyPr vert="horz" lIns="91435" tIns="45718" rIns="91435" bIns="45718" rtlCol="0"/>
          <a:lstStyle>
            <a:lvl1pPr algn="r">
              <a:defRPr sz="1200"/>
            </a:lvl1pPr>
          </a:lstStyle>
          <a:p>
            <a:fld id="{5EF19984-3A58-448A-BC43-AE8F709B1DD6}" type="datetimeFigureOut">
              <a:rPr lang="es-ES" smtClean="0"/>
              <a:pPr/>
              <a:t>29/04/2022</a:t>
            </a:fld>
            <a:endParaRPr lang="es-ES"/>
          </a:p>
        </p:txBody>
      </p:sp>
      <p:sp>
        <p:nvSpPr>
          <p:cNvPr id="4" name="Marcador de imagen de diapositiva 3"/>
          <p:cNvSpPr>
            <a:spLocks noGrp="1" noRot="1" noChangeAspect="1"/>
          </p:cNvSpPr>
          <p:nvPr>
            <p:ph type="sldImg" idx="2"/>
          </p:nvPr>
        </p:nvSpPr>
        <p:spPr>
          <a:xfrm>
            <a:off x="1150938" y="1235075"/>
            <a:ext cx="4440237" cy="3332163"/>
          </a:xfrm>
          <a:prstGeom prst="rect">
            <a:avLst/>
          </a:prstGeom>
          <a:noFill/>
          <a:ln w="12700">
            <a:solidFill>
              <a:prstClr val="black"/>
            </a:solidFill>
          </a:ln>
        </p:spPr>
        <p:txBody>
          <a:bodyPr vert="horz" lIns="91435" tIns="45718" rIns="91435" bIns="45718" rtlCol="0" anchor="ctr"/>
          <a:lstStyle/>
          <a:p>
            <a:endParaRPr lang="es-ES"/>
          </a:p>
        </p:txBody>
      </p:sp>
      <p:sp>
        <p:nvSpPr>
          <p:cNvPr id="5" name="Marcador de notas 4"/>
          <p:cNvSpPr>
            <a:spLocks noGrp="1"/>
          </p:cNvSpPr>
          <p:nvPr>
            <p:ph type="body" sz="quarter" idx="3"/>
          </p:nvPr>
        </p:nvSpPr>
        <p:spPr>
          <a:xfrm>
            <a:off x="674212" y="4752747"/>
            <a:ext cx="5393690" cy="3888611"/>
          </a:xfrm>
          <a:prstGeom prst="rect">
            <a:avLst/>
          </a:prstGeom>
        </p:spPr>
        <p:txBody>
          <a:bodyPr vert="horz" lIns="91435" tIns="45718" rIns="91435" bIns="4571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80334"/>
            <a:ext cx="2921582" cy="495506"/>
          </a:xfrm>
          <a:prstGeom prst="rect">
            <a:avLst/>
          </a:prstGeom>
        </p:spPr>
        <p:txBody>
          <a:bodyPr vert="horz" lIns="91435" tIns="45718" rIns="91435" bIns="45718"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8971" y="9380334"/>
            <a:ext cx="2921582" cy="495506"/>
          </a:xfrm>
          <a:prstGeom prst="rect">
            <a:avLst/>
          </a:prstGeom>
        </p:spPr>
        <p:txBody>
          <a:bodyPr vert="horz" lIns="91435" tIns="45718" rIns="91435" bIns="45718" rtlCol="0" anchor="b"/>
          <a:lstStyle>
            <a:lvl1pPr algn="r">
              <a:defRPr sz="1200"/>
            </a:lvl1pPr>
          </a:lstStyle>
          <a:p>
            <a:fld id="{ED0A7826-F8A0-40F1-B409-12947C0872FA}" type="slidenum">
              <a:rPr lang="es-ES" smtClean="0"/>
              <a:pPr/>
              <a:t>‹Nº›</a:t>
            </a:fld>
            <a:endParaRPr lang="es-ES"/>
          </a:p>
        </p:txBody>
      </p:sp>
    </p:spTree>
    <p:extLst>
      <p:ext uri="{BB962C8B-B14F-4D97-AF65-F5344CB8AC3E}">
        <p14:creationId xmlns:p14="http://schemas.microsoft.com/office/powerpoint/2010/main" val="172631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D0A7826-F8A0-40F1-B409-12947C0872FA}" type="slidenum">
              <a:rPr lang="es-ES" smtClean="0"/>
              <a:pPr/>
              <a:t>1</a:t>
            </a:fld>
            <a:endParaRPr lang="es-ES" dirty="0"/>
          </a:p>
        </p:txBody>
      </p:sp>
    </p:spTree>
    <p:extLst>
      <p:ext uri="{BB962C8B-B14F-4D97-AF65-F5344CB8AC3E}">
        <p14:creationId xmlns:p14="http://schemas.microsoft.com/office/powerpoint/2010/main" val="357525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250148D-D412-4368-B192-9D8247DE38C7}" type="datetime1">
              <a:rPr lang="pt-BR" smtClean="0"/>
              <a:pPr/>
              <a:t>29/04/2022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101DD4-F626-4E42-A66C-BB491C7847A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hasCustomPrompt="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9391C1B-02FD-43D5-AABE-06B996C243EA}" type="datetime1">
              <a:rPr lang="pt-BR" smtClean="0"/>
              <a:pPr/>
              <a:t>29/04/2022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101DD4-F626-4E42-A66C-BB491C7847A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hasCustomPrompt="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361AF33-32F9-4BDB-B2CC-CD86A341E6CC}" type="datetime1">
              <a:rPr lang="pt-BR" smtClean="0"/>
              <a:pPr/>
              <a:t>29/04/2022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101DD4-F626-4E42-A66C-BB491C7847A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hasCustomPrompt="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DDE1968-6E5F-4419-BF90-581CFCA1EF12}" type="datetime1">
              <a:rPr lang="pt-BR" smtClean="0"/>
              <a:pPr/>
              <a:t>29/04/2022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101DD4-F626-4E42-A66C-BB491C7847A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09B82A3D-B7D2-4730-B21B-9327EBF8D538}" type="datetime1">
              <a:rPr lang="pt-BR" smtClean="0"/>
              <a:pPr/>
              <a:t>29/04/2022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101DD4-F626-4E42-A66C-BB491C7847A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3D7A056-4F23-41B9-9E5F-65A3D17A0D4E}" type="datetime1">
              <a:rPr lang="pt-BR" smtClean="0"/>
              <a:pPr/>
              <a:t>29/04/2022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101DD4-F626-4E42-A66C-BB491C7847A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BB85022-1694-439D-876A-630E7C5E8A67}" type="datetime1">
              <a:rPr lang="pt-BR" smtClean="0"/>
              <a:pPr/>
              <a:t>29/04/2022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E101DD4-F626-4E42-A66C-BB491C7847A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A5BA614-1B54-418A-94D7-BA6F70316D8B}" type="datetime1">
              <a:rPr lang="pt-BR" smtClean="0"/>
              <a:pPr/>
              <a:t>29/04/2022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E101DD4-F626-4E42-A66C-BB491C7847A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790E35-44CB-4076-8010-EC653341B78C}" type="datetime1">
              <a:rPr lang="pt-BR" smtClean="0"/>
              <a:pPr/>
              <a:t>29/04/2022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101DD4-F626-4E42-A66C-BB491C7847A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70606D67-0E84-4D02-925D-1579DE3ED048}" type="datetime1">
              <a:rPr lang="pt-BR" smtClean="0"/>
              <a:pPr/>
              <a:t>29/04/2022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101DD4-F626-4E42-A66C-BB491C7847A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568A8B9-7F10-4287-9E15-392107161F45}" type="datetime1">
              <a:rPr lang="pt-BR" smtClean="0"/>
              <a:pPr/>
              <a:t>29/04/2022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101DD4-F626-4E42-A66C-BB491C7847A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D4BBC-8197-445C-9F75-9AF2824225DF}" type="datetime1">
              <a:rPr lang="pt-BR" smtClean="0"/>
              <a:pPr/>
              <a:t>29/04/2022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01DD4-F626-4E42-A66C-BB491C7847A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10" y="0"/>
            <a:ext cx="93789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6 CuadroTexto"/>
          <p:cNvSpPr txBox="1">
            <a:spLocks noChangeArrowheads="1"/>
          </p:cNvSpPr>
          <p:nvPr/>
        </p:nvSpPr>
        <p:spPr bwMode="auto">
          <a:xfrm>
            <a:off x="1618462" y="2638406"/>
            <a:ext cx="57809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s-ES" altLang="es-ES" sz="2800" b="1" dirty="0">
                <a:solidFill>
                  <a:prstClr val="black"/>
                </a:solidFill>
                <a:latin typeface="Arial Narrow" panose="020B0606020202030204" pitchFamily="34" charset="0"/>
              </a:rPr>
              <a:t>Dirección Provincial de Salud</a:t>
            </a:r>
          </a:p>
          <a:p>
            <a:pPr algn="ctr" eaLnBrk="0" fontAlgn="base" hangingPunct="0">
              <a:spcBef>
                <a:spcPct val="0"/>
              </a:spcBef>
              <a:spcAft>
                <a:spcPct val="0"/>
              </a:spcAft>
            </a:pPr>
            <a:r>
              <a:rPr lang="es-ES" altLang="es-ES" sz="2800" b="1" dirty="0" smtClean="0">
                <a:solidFill>
                  <a:prstClr val="black"/>
                </a:solidFill>
                <a:latin typeface="Arial Narrow" panose="020B0606020202030204" pitchFamily="34" charset="0"/>
              </a:rPr>
              <a:t>Santiago de Cuba</a:t>
            </a:r>
            <a:endParaRPr lang="es-ES" altLang="es-ES" sz="2800" b="1" dirty="0">
              <a:solidFill>
                <a:prstClr val="black"/>
              </a:solidFill>
              <a:latin typeface="Arial Narrow" panose="020B0606020202030204" pitchFamily="34" charset="0"/>
            </a:endParaRPr>
          </a:p>
        </p:txBody>
      </p:sp>
      <p:sp>
        <p:nvSpPr>
          <p:cNvPr id="2" name="Marcador de número de diapositiva 1"/>
          <p:cNvSpPr>
            <a:spLocks noGrp="1"/>
          </p:cNvSpPr>
          <p:nvPr>
            <p:ph type="sldNum" sz="quarter" idx="12"/>
          </p:nvPr>
        </p:nvSpPr>
        <p:spPr/>
        <p:txBody>
          <a:bodyPr/>
          <a:lstStyle/>
          <a:p>
            <a:fld id="{6E101DD4-F626-4E42-A66C-BB491C7847A1}" type="slidenum">
              <a:rPr lang="pt-BR" smtClean="0"/>
              <a:pPr/>
              <a:t>1</a:t>
            </a:fld>
            <a:endParaRPr lang="pt-BR" dirty="0"/>
          </a:p>
        </p:txBody>
      </p:sp>
      <p:sp>
        <p:nvSpPr>
          <p:cNvPr id="9" name="Rectángulo 4"/>
          <p:cNvSpPr>
            <a:spLocks noChangeArrowheads="1"/>
          </p:cNvSpPr>
          <p:nvPr/>
        </p:nvSpPr>
        <p:spPr bwMode="auto">
          <a:xfrm>
            <a:off x="0" y="3979862"/>
            <a:ext cx="9036496"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s-ES" altLang="es-ES" b="1" dirty="0">
                <a:latin typeface="Arial" panose="020B0604020202020204" pitchFamily="34" charset="0"/>
              </a:rPr>
              <a:t>Propuesta de instalación de Planta Gasificadora de Oxígeno Medicinal.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CuadroTexto"/>
          <p:cNvSpPr txBox="1">
            <a:spLocks noChangeArrowheads="1"/>
          </p:cNvSpPr>
          <p:nvPr/>
        </p:nvSpPr>
        <p:spPr bwMode="auto">
          <a:xfrm>
            <a:off x="223324" y="184445"/>
            <a:ext cx="8675847" cy="368300"/>
          </a:xfrm>
          <a:prstGeom prst="rect">
            <a:avLst/>
          </a:prstGeom>
          <a:solidFill>
            <a:schemeClr val="accent6">
              <a:lumMod val="20000"/>
              <a:lumOff val="80000"/>
            </a:schemeClr>
          </a:solidFill>
          <a:ln w="28575">
            <a:solidFill>
              <a:schemeClr val="tx1"/>
            </a:solidFill>
            <a:miter lim="800000"/>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6080">
              <a:lnSpc>
                <a:spcPct val="100000"/>
              </a:lnSpc>
              <a:spcBef>
                <a:spcPct val="0"/>
              </a:spcBef>
              <a:buFont typeface="Arial" panose="020B0604020202020204" pitchFamily="34" charset="0"/>
              <a:buNone/>
              <a:defRPr/>
            </a:pPr>
            <a:r>
              <a:rPr lang="es-ES_tradnl" altLang="es-MX" sz="1800" b="1" dirty="0">
                <a:solidFill>
                  <a:prstClr val="black"/>
                </a:solidFill>
                <a:latin typeface="Arial" panose="020B0604020202020204" pitchFamily="34" charset="0"/>
                <a:cs typeface="Arial" panose="020B0604020202020204" pitchFamily="34" charset="0"/>
              </a:rPr>
              <a:t>Propuesta de </a:t>
            </a:r>
            <a:r>
              <a:rPr lang="es-MX" altLang="es-MX" sz="1800" b="1" dirty="0">
                <a:solidFill>
                  <a:prstClr val="black"/>
                </a:solidFill>
                <a:latin typeface="Arial" panose="020B0604020202020204" pitchFamily="34" charset="0"/>
                <a:cs typeface="Arial" panose="020B0604020202020204" pitchFamily="34" charset="0"/>
              </a:rPr>
              <a:t>Instalación de Planta Gasificadora de Oxígeno Medicinal.</a:t>
            </a:r>
          </a:p>
        </p:txBody>
      </p:sp>
      <p:sp>
        <p:nvSpPr>
          <p:cNvPr id="2" name="Marcador de número de diapositiva 1"/>
          <p:cNvSpPr>
            <a:spLocks noGrp="1"/>
          </p:cNvSpPr>
          <p:nvPr>
            <p:ph type="sldNum" sz="quarter" idx="12"/>
          </p:nvPr>
        </p:nvSpPr>
        <p:spPr/>
        <p:txBody>
          <a:bodyPr/>
          <a:lstStyle/>
          <a:p>
            <a:fld id="{6E101DD4-F626-4E42-A66C-BB491C7847A1}" type="slidenum">
              <a:rPr lang="pt-BR" smtClean="0"/>
              <a:pPr/>
              <a:t>2</a:t>
            </a:fld>
            <a:endParaRPr lang="pt-BR" dirty="0"/>
          </a:p>
        </p:txBody>
      </p:sp>
      <p:sp>
        <p:nvSpPr>
          <p:cNvPr id="6" name="Rectángulo 1"/>
          <p:cNvSpPr>
            <a:spLocks noChangeArrowheads="1"/>
          </p:cNvSpPr>
          <p:nvPr/>
        </p:nvSpPr>
        <p:spPr bwMode="auto">
          <a:xfrm>
            <a:off x="124470" y="764704"/>
            <a:ext cx="8803640" cy="5570756"/>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lgn="just">
              <a:spcBef>
                <a:spcPts val="600"/>
              </a:spcBef>
              <a:spcAft>
                <a:spcPts val="600"/>
              </a:spcAft>
              <a:buFont typeface="Wingdings" panose="05000000000000000000" pitchFamily="2" charset="2"/>
              <a:buNone/>
            </a:pPr>
            <a:r>
              <a:rPr lang="es-ES" sz="1800" dirty="0">
                <a:ea typeface="Times New Roman" panose="02020603050405020304" pitchFamily="18" charset="0"/>
                <a:cs typeface="Arial" panose="020B0604020202020204" pitchFamily="34" charset="0"/>
              </a:rPr>
              <a:t>Por decisión del MINSAP será donada a la provincia una planta generadora de oxigeno medicinal la cual genera 30 m3 por hora, 720 m3 por día, a razón de 112 botellones de 6,5 m3. Esta producción garantiza la línea de suministro al Hospital y el llenado de botellones para los servicios que lo requieran y a su vez sustituye la instalación de una bala criogénica.  </a:t>
            </a:r>
          </a:p>
          <a:p>
            <a:pPr marL="0" indent="0" algn="just">
              <a:spcBef>
                <a:spcPts val="600"/>
              </a:spcBef>
              <a:spcAft>
                <a:spcPts val="600"/>
              </a:spcAft>
              <a:buFont typeface="Wingdings" panose="05000000000000000000" pitchFamily="2" charset="2"/>
              <a:buNone/>
            </a:pPr>
            <a:r>
              <a:rPr lang="es-ES_tradnl" altLang="es-ES" sz="1800" b="1" dirty="0">
                <a:ea typeface="Times New Roman" panose="02020603050405020304" pitchFamily="18" charset="0"/>
                <a:cs typeface="Arial" panose="020B0604020202020204" pitchFamily="34" charset="0"/>
              </a:rPr>
              <a:t>DATOS GENERALES</a:t>
            </a:r>
            <a:endParaRPr lang="es-ES" sz="1800" b="1" dirty="0">
              <a:ea typeface="Times New Roman" panose="02020603050405020304" pitchFamily="18" charset="0"/>
              <a:cs typeface="Arial" panose="020B0604020202020204" pitchFamily="34" charset="0"/>
            </a:endParaRPr>
          </a:p>
          <a:p>
            <a:pPr marL="0" indent="0" algn="just">
              <a:spcBef>
                <a:spcPts val="600"/>
              </a:spcBef>
              <a:spcAft>
                <a:spcPts val="600"/>
              </a:spcAft>
              <a:buFont typeface="Wingdings" panose="05000000000000000000" pitchFamily="2" charset="2"/>
              <a:buNone/>
            </a:pPr>
            <a:r>
              <a:rPr lang="es-ES" sz="1800" dirty="0">
                <a:ea typeface="Times New Roman" panose="02020603050405020304" pitchFamily="18" charset="0"/>
                <a:cs typeface="Arial" panose="020B0604020202020204" pitchFamily="34" charset="0"/>
              </a:rPr>
              <a:t>La instalación de la obra se propone en el </a:t>
            </a:r>
            <a:r>
              <a:rPr lang="es-ES" sz="1800" b="1" dirty="0" smtClean="0">
                <a:ea typeface="Times New Roman" panose="02020603050405020304" pitchFamily="18" charset="0"/>
                <a:cs typeface="Arial" panose="020B0604020202020204" pitchFamily="34" charset="0"/>
              </a:rPr>
              <a:t>Hospital Clínico Quirúrgico Universitario “Dr. Ambrosio Grillo Portuondo” </a:t>
            </a:r>
            <a:r>
              <a:rPr lang="es-ES" sz="1800" dirty="0">
                <a:ea typeface="Times New Roman" panose="02020603050405020304" pitchFamily="18" charset="0"/>
                <a:cs typeface="Arial" panose="020B0604020202020204" pitchFamily="34" charset="0"/>
              </a:rPr>
              <a:t>ubicado en carretera </a:t>
            </a:r>
            <a:r>
              <a:rPr lang="es-ES" sz="1800" dirty="0" smtClean="0">
                <a:ea typeface="Times New Roman" panose="02020603050405020304" pitchFamily="18" charset="0"/>
                <a:cs typeface="Arial" panose="020B0604020202020204" pitchFamily="34" charset="0"/>
              </a:rPr>
              <a:t>central Km 21 ½ Melgarejo. Santiago de Cuba. Para </a:t>
            </a:r>
            <a:r>
              <a:rPr lang="es-ES_tradnl" altLang="es-ES" sz="1800" dirty="0">
                <a:ea typeface="Times New Roman" panose="02020603050405020304" pitchFamily="18" charset="0"/>
                <a:cs typeface="Arial" panose="020B0604020202020204" pitchFamily="34" charset="0"/>
              </a:rPr>
              <a:t>la </a:t>
            </a:r>
            <a:r>
              <a:rPr lang="es-ES_tradnl" sz="1800" dirty="0">
                <a:ea typeface="Times New Roman" panose="02020603050405020304" pitchFamily="18" charset="0"/>
                <a:cs typeface="Arial" panose="020B0604020202020204" pitchFamily="34" charset="0"/>
              </a:rPr>
              <a:t>propuesta que se presenta </a:t>
            </a:r>
            <a:r>
              <a:rPr lang="es-ES" sz="1800" dirty="0">
                <a:ea typeface="Times New Roman" panose="02020603050405020304" pitchFamily="18" charset="0"/>
                <a:cs typeface="Arial" panose="020B0604020202020204" pitchFamily="34" charset="0"/>
              </a:rPr>
              <a:t>se realizó una visita al hospital por directivos del MINSAP, Dirección Provincial de Salud y organismos que intervienen en el proceso constructivo y de montaje, realizándose un diagnóstico inicial que permitió la microlocalización de un área cercana al banco de oxígeno, almacén de botellones y GEE, facilitando así su instalación y funcionamiento.</a:t>
            </a:r>
          </a:p>
          <a:p>
            <a:pPr marL="0" indent="0" algn="just">
              <a:spcBef>
                <a:spcPts val="600"/>
              </a:spcBef>
              <a:spcAft>
                <a:spcPts val="600"/>
              </a:spcAft>
              <a:buFont typeface="Wingdings" panose="05000000000000000000" pitchFamily="2" charset="2"/>
              <a:buNone/>
            </a:pPr>
            <a:r>
              <a:rPr lang="es-ES" sz="1800" dirty="0">
                <a:ea typeface="Times New Roman" panose="02020603050405020304" pitchFamily="18" charset="0"/>
                <a:cs typeface="Arial" panose="020B0604020202020204" pitchFamily="34" charset="0"/>
              </a:rPr>
              <a:t>Presupuesto estimado: </a:t>
            </a:r>
            <a:r>
              <a:rPr lang="es-ES" sz="1800" b="1" dirty="0">
                <a:ea typeface="Times New Roman" panose="02020603050405020304" pitchFamily="18" charset="0"/>
                <a:cs typeface="Arial" panose="020B0604020202020204" pitchFamily="34" charset="0"/>
              </a:rPr>
              <a:t>350.0 MP Construcción y Montaje</a:t>
            </a:r>
          </a:p>
          <a:p>
            <a:pPr marL="0" indent="0" algn="just">
              <a:spcBef>
                <a:spcPts val="600"/>
              </a:spcBef>
              <a:spcAft>
                <a:spcPts val="600"/>
              </a:spcAft>
              <a:buFont typeface="Wingdings" panose="05000000000000000000" pitchFamily="2" charset="2"/>
              <a:buNone/>
            </a:pPr>
            <a:r>
              <a:rPr lang="es-ES" sz="1800" dirty="0">
                <a:ea typeface="Times New Roman" panose="02020603050405020304" pitchFamily="18" charset="0"/>
                <a:cs typeface="Arial" panose="020B0604020202020204" pitchFamily="34" charset="0"/>
              </a:rPr>
              <a:t>Tiempo de ejecución: </a:t>
            </a:r>
            <a:r>
              <a:rPr lang="es-ES" sz="1800" b="1" dirty="0">
                <a:ea typeface="Times New Roman" panose="02020603050405020304" pitchFamily="18" charset="0"/>
                <a:cs typeface="Arial" panose="020B0604020202020204" pitchFamily="34" charset="0"/>
              </a:rPr>
              <a:t>45 días</a:t>
            </a:r>
          </a:p>
          <a:p>
            <a:pPr marL="0" indent="0" algn="just">
              <a:spcBef>
                <a:spcPts val="600"/>
              </a:spcBef>
              <a:spcAft>
                <a:spcPts val="600"/>
              </a:spcAft>
              <a:buFont typeface="Wingdings" panose="05000000000000000000" pitchFamily="2" charset="2"/>
              <a:buNone/>
            </a:pPr>
            <a:r>
              <a:rPr lang="es-ES" sz="1800" dirty="0">
                <a:ea typeface="Times New Roman" panose="02020603050405020304" pitchFamily="18" charset="0"/>
                <a:cs typeface="Arial" panose="020B0604020202020204" pitchFamily="34" charset="0"/>
              </a:rPr>
              <a:t>Fecha de Inicio: A partir de la llegada de la planta</a:t>
            </a:r>
            <a:r>
              <a:rPr lang="es-ES" sz="1800" dirty="0" smtClean="0">
                <a:ea typeface="Times New Roman" panose="02020603050405020304" pitchFamily="18" charset="0"/>
                <a:cs typeface="Arial" panose="020B0604020202020204" pitchFamily="34" charset="0"/>
              </a:rPr>
              <a:t>.</a:t>
            </a:r>
            <a:endParaRPr lang="es-ES" sz="1800" dirty="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CuadroTexto"/>
          <p:cNvSpPr txBox="1">
            <a:spLocks noChangeArrowheads="1"/>
          </p:cNvSpPr>
          <p:nvPr/>
        </p:nvSpPr>
        <p:spPr bwMode="auto">
          <a:xfrm>
            <a:off x="223324" y="184445"/>
            <a:ext cx="8675847" cy="368300"/>
          </a:xfrm>
          <a:prstGeom prst="rect">
            <a:avLst/>
          </a:prstGeom>
          <a:solidFill>
            <a:schemeClr val="accent6">
              <a:lumMod val="20000"/>
              <a:lumOff val="80000"/>
            </a:schemeClr>
          </a:solidFill>
          <a:ln w="28575">
            <a:solidFill>
              <a:schemeClr val="tx1"/>
            </a:solidFill>
            <a:miter lim="800000"/>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6080">
              <a:lnSpc>
                <a:spcPct val="100000"/>
              </a:lnSpc>
              <a:spcBef>
                <a:spcPct val="0"/>
              </a:spcBef>
              <a:buFont typeface="Arial" panose="020B0604020202020204" pitchFamily="34" charset="0"/>
              <a:buNone/>
              <a:defRPr/>
            </a:pPr>
            <a:r>
              <a:rPr lang="es-ES_tradnl" altLang="es-MX" sz="1800" b="1" dirty="0">
                <a:solidFill>
                  <a:prstClr val="black"/>
                </a:solidFill>
                <a:latin typeface="Arial" panose="020B0604020202020204" pitchFamily="34" charset="0"/>
                <a:cs typeface="Arial" panose="020B0604020202020204" pitchFamily="34" charset="0"/>
              </a:rPr>
              <a:t>Propuesta de </a:t>
            </a:r>
            <a:r>
              <a:rPr lang="es-MX" altLang="es-MX" sz="1800" b="1" dirty="0">
                <a:solidFill>
                  <a:prstClr val="black"/>
                </a:solidFill>
                <a:latin typeface="Arial" panose="020B0604020202020204" pitchFamily="34" charset="0"/>
                <a:cs typeface="Arial" panose="020B0604020202020204" pitchFamily="34" charset="0"/>
              </a:rPr>
              <a:t>Instalación de Planta Gasificadora de Oxígeno Medicinal.</a:t>
            </a:r>
          </a:p>
        </p:txBody>
      </p:sp>
      <p:sp>
        <p:nvSpPr>
          <p:cNvPr id="2" name="Marcador de número de diapositiva 1"/>
          <p:cNvSpPr>
            <a:spLocks noGrp="1"/>
          </p:cNvSpPr>
          <p:nvPr>
            <p:ph type="sldNum" sz="quarter" idx="12"/>
          </p:nvPr>
        </p:nvSpPr>
        <p:spPr/>
        <p:txBody>
          <a:bodyPr/>
          <a:lstStyle/>
          <a:p>
            <a:fld id="{6E101DD4-F626-4E42-A66C-BB491C7847A1}" type="slidenum">
              <a:rPr lang="pt-BR" smtClean="0"/>
              <a:pPr/>
              <a:t>3</a:t>
            </a:fld>
            <a:endParaRPr lang="pt-BR" dirty="0"/>
          </a:p>
        </p:txBody>
      </p:sp>
      <p:sp>
        <p:nvSpPr>
          <p:cNvPr id="6" name="Rectángulo 1"/>
          <p:cNvSpPr>
            <a:spLocks noChangeArrowheads="1"/>
          </p:cNvSpPr>
          <p:nvPr/>
        </p:nvSpPr>
        <p:spPr bwMode="auto">
          <a:xfrm>
            <a:off x="95250" y="980440"/>
            <a:ext cx="8803640" cy="4308872"/>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lgn="just">
              <a:spcBef>
                <a:spcPts val="600"/>
              </a:spcBef>
              <a:spcAft>
                <a:spcPts val="600"/>
              </a:spcAft>
              <a:buFont typeface="Wingdings" panose="05000000000000000000" pitchFamily="2" charset="2"/>
              <a:buNone/>
            </a:pPr>
            <a:r>
              <a:rPr lang="es-ES_tradnl" altLang="es-ES" sz="1700" b="1" dirty="0">
                <a:ea typeface="Times New Roman" panose="02020603050405020304" pitchFamily="18" charset="0"/>
                <a:cs typeface="Arial" panose="020B0604020202020204" pitchFamily="34" charset="0"/>
              </a:rPr>
              <a:t>S</a:t>
            </a:r>
            <a:r>
              <a:rPr lang="es-ES" sz="1700" b="1" dirty="0">
                <a:ea typeface="Times New Roman" panose="02020603050405020304" pitchFamily="18" charset="0"/>
                <a:cs typeface="Arial" panose="020B0604020202020204" pitchFamily="34" charset="0"/>
              </a:rPr>
              <a:t>ervicios </a:t>
            </a:r>
            <a:r>
              <a:rPr lang="es-ES_tradnl" altLang="es-ES" sz="1700" b="1" dirty="0">
                <a:ea typeface="Times New Roman" panose="02020603050405020304" pitchFamily="18" charset="0"/>
                <a:cs typeface="Arial" panose="020B0604020202020204" pitchFamily="34" charset="0"/>
              </a:rPr>
              <a:t>que serán </a:t>
            </a:r>
            <a:r>
              <a:rPr lang="es-ES" sz="1700" b="1" dirty="0">
                <a:ea typeface="Times New Roman" panose="02020603050405020304" pitchFamily="18" charset="0"/>
                <a:cs typeface="Arial" panose="020B0604020202020204" pitchFamily="34" charset="0"/>
              </a:rPr>
              <a:t>beneficiados</a:t>
            </a:r>
            <a:r>
              <a:rPr lang="es-ES_tradnl" altLang="es-ES" sz="1700" b="1" dirty="0">
                <a:ea typeface="Times New Roman" panose="02020603050405020304" pitchFamily="18" charset="0"/>
                <a:cs typeface="Arial" panose="020B0604020202020204" pitchFamily="34" charset="0"/>
              </a:rPr>
              <a:t>:</a:t>
            </a:r>
            <a:endParaRPr lang="es-ES_tradnl" altLang="es-ES" sz="1700" dirty="0">
              <a:ea typeface="Times New Roman" panose="02020603050405020304" pitchFamily="18" charset="0"/>
              <a:cs typeface="Arial" panose="020B0604020202020204" pitchFamily="34" charset="0"/>
            </a:endParaRPr>
          </a:p>
          <a:p>
            <a:pPr marL="0" indent="0" algn="just">
              <a:spcBef>
                <a:spcPts val="600"/>
              </a:spcBef>
              <a:spcAft>
                <a:spcPts val="600"/>
              </a:spcAft>
              <a:buFont typeface="Wingdings" panose="05000000000000000000" pitchFamily="2" charset="2"/>
              <a:buNone/>
            </a:pPr>
            <a:r>
              <a:rPr lang="es-ES" sz="1700" dirty="0">
                <a:ea typeface="Times New Roman" panose="02020603050405020304" pitchFamily="18" charset="0"/>
                <a:cs typeface="Arial" panose="020B0604020202020204" pitchFamily="34" charset="0"/>
              </a:rPr>
              <a:t>Con la ejecución de esta planta gasificadora serán beneficiados varios servicios, mejora la calidad del oxígeno medicinal entregado a los pacientes y dará la posibilidad de la utilización del oxígeno central en los diferentes niveles como se detalla a continuación:</a:t>
            </a:r>
          </a:p>
          <a:p>
            <a:pPr algn="just">
              <a:spcBef>
                <a:spcPts val="600"/>
              </a:spcBef>
              <a:spcAft>
                <a:spcPts val="600"/>
              </a:spcAft>
              <a:buFont typeface="Arial" panose="020B0604020202020204" pitchFamily="34" charset="0"/>
              <a:buChar char="•"/>
            </a:pPr>
            <a:r>
              <a:rPr lang="es-ES" sz="1700" dirty="0">
                <a:ea typeface="Times New Roman" panose="02020603050405020304" pitchFamily="18" charset="0"/>
                <a:cs typeface="Arial" panose="020B0604020202020204" pitchFamily="34" charset="0"/>
              </a:rPr>
              <a:t>En el cuarto piso, </a:t>
            </a:r>
            <a:r>
              <a:rPr lang="es-ES" sz="1700" dirty="0" smtClean="0">
                <a:ea typeface="Times New Roman" panose="02020603050405020304" pitchFamily="18" charset="0"/>
                <a:cs typeface="Arial" panose="020B0604020202020204" pitchFamily="34" charset="0"/>
              </a:rPr>
              <a:t>Sala  AMI</a:t>
            </a:r>
            <a:endParaRPr lang="es-ES" sz="1700" dirty="0">
              <a:ea typeface="Times New Roman" panose="02020603050405020304" pitchFamily="18" charset="0"/>
              <a:cs typeface="Arial" panose="020B0604020202020204" pitchFamily="34" charset="0"/>
            </a:endParaRPr>
          </a:p>
          <a:p>
            <a:pPr algn="just">
              <a:spcBef>
                <a:spcPts val="600"/>
              </a:spcBef>
              <a:spcAft>
                <a:spcPts val="600"/>
              </a:spcAft>
              <a:buFont typeface="Arial" panose="020B0604020202020204" pitchFamily="34" charset="0"/>
              <a:buChar char="•"/>
            </a:pPr>
            <a:r>
              <a:rPr lang="es-ES" sz="1700" dirty="0">
                <a:ea typeface="Times New Roman" panose="02020603050405020304" pitchFamily="18" charset="0"/>
                <a:cs typeface="Arial" panose="020B0604020202020204" pitchFamily="34" charset="0"/>
              </a:rPr>
              <a:t>En el tercer </a:t>
            </a:r>
            <a:r>
              <a:rPr lang="es-ES" sz="1700" dirty="0" smtClean="0">
                <a:ea typeface="Times New Roman" panose="02020603050405020304" pitchFamily="18" charset="0"/>
                <a:cs typeface="Arial" panose="020B0604020202020204" pitchFamily="34" charset="0"/>
              </a:rPr>
              <a:t>piso, una sala de medicina, Sala de Ortopedia, Sala de cirugía general, Terapia Intensiva, y Salones de Operaciones.  </a:t>
            </a:r>
            <a:endParaRPr lang="es-ES" sz="1700" dirty="0">
              <a:ea typeface="Times New Roman" panose="02020603050405020304" pitchFamily="18" charset="0"/>
              <a:cs typeface="Arial" panose="020B0604020202020204" pitchFamily="34" charset="0"/>
            </a:endParaRPr>
          </a:p>
          <a:p>
            <a:pPr algn="just">
              <a:spcBef>
                <a:spcPts val="600"/>
              </a:spcBef>
              <a:spcAft>
                <a:spcPts val="600"/>
              </a:spcAft>
              <a:buFont typeface="Arial" panose="020B0604020202020204" pitchFamily="34" charset="0"/>
              <a:buChar char="•"/>
            </a:pPr>
            <a:r>
              <a:rPr lang="es-ES" sz="1700" dirty="0">
                <a:ea typeface="Times New Roman" panose="02020603050405020304" pitchFamily="18" charset="0"/>
                <a:cs typeface="Arial" panose="020B0604020202020204" pitchFamily="34" charset="0"/>
              </a:rPr>
              <a:t>En el segundo </a:t>
            </a:r>
            <a:r>
              <a:rPr lang="es-ES" sz="1700" dirty="0" smtClean="0">
                <a:ea typeface="Times New Roman" panose="02020603050405020304" pitchFamily="18" charset="0"/>
                <a:cs typeface="Arial" panose="020B0604020202020204" pitchFamily="34" charset="0"/>
              </a:rPr>
              <a:t>piso cuatro salas de medicina. </a:t>
            </a:r>
            <a:endParaRPr lang="es-ES" sz="1700" dirty="0">
              <a:ea typeface="Times New Roman" panose="02020603050405020304" pitchFamily="18" charset="0"/>
              <a:cs typeface="Arial" panose="020B0604020202020204" pitchFamily="34" charset="0"/>
            </a:endParaRPr>
          </a:p>
          <a:p>
            <a:pPr algn="just">
              <a:spcBef>
                <a:spcPts val="600"/>
              </a:spcBef>
              <a:spcAft>
                <a:spcPts val="600"/>
              </a:spcAft>
              <a:buFont typeface="Arial" panose="020B0604020202020204" pitchFamily="34" charset="0"/>
              <a:buChar char="•"/>
            </a:pPr>
            <a:r>
              <a:rPr lang="es-ES" sz="1700" dirty="0">
                <a:ea typeface="Times New Roman" panose="02020603050405020304" pitchFamily="18" charset="0"/>
                <a:cs typeface="Arial" panose="020B0604020202020204" pitchFamily="34" charset="0"/>
              </a:rPr>
              <a:t>En el cuerpo de guardia contamos con una observación con </a:t>
            </a:r>
            <a:r>
              <a:rPr lang="es-ES" sz="1700" dirty="0" smtClean="0">
                <a:ea typeface="Times New Roman" panose="02020603050405020304" pitchFamily="18" charset="0"/>
                <a:cs typeface="Arial" panose="020B0604020202020204" pitchFamily="34" charset="0"/>
              </a:rPr>
              <a:t> </a:t>
            </a:r>
            <a:r>
              <a:rPr lang="es-ES" sz="1700" dirty="0">
                <a:ea typeface="Times New Roman" panose="02020603050405020304" pitchFamily="18" charset="0"/>
                <a:cs typeface="Arial" panose="020B0604020202020204" pitchFamily="34" charset="0"/>
              </a:rPr>
              <a:t>camas que hoy no cuenta con oxígeno central y una UCIE con </a:t>
            </a:r>
            <a:r>
              <a:rPr lang="es-ES" sz="1700" dirty="0" smtClean="0">
                <a:ea typeface="Times New Roman" panose="02020603050405020304" pitchFamily="18" charset="0"/>
                <a:cs typeface="Arial" panose="020B0604020202020204" pitchFamily="34" charset="0"/>
              </a:rPr>
              <a:t>camas.</a:t>
            </a:r>
          </a:p>
          <a:p>
            <a:pPr algn="just">
              <a:spcBef>
                <a:spcPts val="600"/>
              </a:spcBef>
              <a:spcAft>
                <a:spcPts val="600"/>
              </a:spcAft>
              <a:buFont typeface="Arial" panose="020B0604020202020204" pitchFamily="34" charset="0"/>
              <a:buChar char="•"/>
            </a:pPr>
            <a:r>
              <a:rPr lang="es-ES" sz="1700" dirty="0" smtClean="0">
                <a:ea typeface="Times New Roman" panose="02020603050405020304" pitchFamily="18" charset="0"/>
                <a:cs typeface="Arial" panose="020B0604020202020204" pitchFamily="34" charset="0"/>
              </a:rPr>
              <a:t>En los pabellones, una sala de medicina, sala de Rehabilitación y sala de Geriatría.</a:t>
            </a:r>
            <a:endParaRPr lang="es-ES" sz="1700" dirty="0">
              <a:ea typeface="Times New Roman" panose="02020603050405020304" pitchFamily="18" charset="0"/>
              <a:cs typeface="Arial" panose="020B0604020202020204" pitchFamily="34" charset="0"/>
            </a:endParaRPr>
          </a:p>
          <a:p>
            <a:pPr marL="0" indent="0" algn="just">
              <a:spcBef>
                <a:spcPts val="600"/>
              </a:spcBef>
              <a:spcAft>
                <a:spcPts val="600"/>
              </a:spcAft>
              <a:buFont typeface="Wingdings" panose="05000000000000000000" pitchFamily="2" charset="2"/>
              <a:buNone/>
            </a:pPr>
            <a:endParaRPr lang="es-ES" sz="1700" dirty="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CuadroTexto"/>
          <p:cNvSpPr txBox="1">
            <a:spLocks noChangeArrowheads="1"/>
          </p:cNvSpPr>
          <p:nvPr/>
        </p:nvSpPr>
        <p:spPr bwMode="auto">
          <a:xfrm>
            <a:off x="223324" y="184445"/>
            <a:ext cx="8675847" cy="368300"/>
          </a:xfrm>
          <a:prstGeom prst="rect">
            <a:avLst/>
          </a:prstGeom>
          <a:solidFill>
            <a:schemeClr val="accent6">
              <a:lumMod val="20000"/>
              <a:lumOff val="80000"/>
            </a:schemeClr>
          </a:solidFill>
          <a:ln w="28575">
            <a:solidFill>
              <a:schemeClr val="tx1"/>
            </a:solidFill>
            <a:miter lim="800000"/>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6080">
              <a:lnSpc>
                <a:spcPct val="100000"/>
              </a:lnSpc>
              <a:spcBef>
                <a:spcPct val="0"/>
              </a:spcBef>
              <a:buFont typeface="Arial" panose="020B0604020202020204" pitchFamily="34" charset="0"/>
              <a:buNone/>
              <a:defRPr/>
            </a:pPr>
            <a:r>
              <a:rPr lang="es-ES_tradnl" altLang="es-MX" sz="1800" b="1" dirty="0">
                <a:solidFill>
                  <a:prstClr val="black"/>
                </a:solidFill>
                <a:latin typeface="Arial" panose="020B0604020202020204" pitchFamily="34" charset="0"/>
                <a:cs typeface="Arial" panose="020B0604020202020204" pitchFamily="34" charset="0"/>
              </a:rPr>
              <a:t>Propuesta de </a:t>
            </a:r>
            <a:r>
              <a:rPr lang="es-MX" altLang="es-MX" sz="1800" b="1" dirty="0">
                <a:solidFill>
                  <a:prstClr val="black"/>
                </a:solidFill>
                <a:latin typeface="Arial" panose="020B0604020202020204" pitchFamily="34" charset="0"/>
                <a:cs typeface="Arial" panose="020B0604020202020204" pitchFamily="34" charset="0"/>
              </a:rPr>
              <a:t>Instalación de Planta Gasificadora de Oxígeno Medicinal.</a:t>
            </a:r>
          </a:p>
        </p:txBody>
      </p:sp>
      <p:sp>
        <p:nvSpPr>
          <p:cNvPr id="2" name="Marcador de número de diapositiva 1"/>
          <p:cNvSpPr>
            <a:spLocks noGrp="1"/>
          </p:cNvSpPr>
          <p:nvPr>
            <p:ph type="sldNum" sz="quarter" idx="12"/>
          </p:nvPr>
        </p:nvSpPr>
        <p:spPr/>
        <p:txBody>
          <a:bodyPr/>
          <a:lstStyle/>
          <a:p>
            <a:fld id="{6E101DD4-F626-4E42-A66C-BB491C7847A1}" type="slidenum">
              <a:rPr lang="pt-BR" smtClean="0"/>
              <a:pPr/>
              <a:t>4</a:t>
            </a:fld>
            <a:endParaRPr lang="pt-BR" dirty="0"/>
          </a:p>
        </p:txBody>
      </p:sp>
      <p:sp>
        <p:nvSpPr>
          <p:cNvPr id="6" name="Rectángulo 1"/>
          <p:cNvSpPr>
            <a:spLocks noChangeArrowheads="1"/>
          </p:cNvSpPr>
          <p:nvPr/>
        </p:nvSpPr>
        <p:spPr bwMode="auto">
          <a:xfrm>
            <a:off x="223520" y="1243965"/>
            <a:ext cx="8803640" cy="3693319"/>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lgn="just">
              <a:spcBef>
                <a:spcPts val="600"/>
              </a:spcBef>
              <a:spcAft>
                <a:spcPts val="600"/>
              </a:spcAft>
              <a:buFont typeface="Wingdings" panose="05000000000000000000" pitchFamily="2" charset="2"/>
              <a:buNone/>
            </a:pPr>
            <a:r>
              <a:rPr sz="2800" b="1" dirty="0">
                <a:ea typeface="Times New Roman" panose="02020603050405020304" pitchFamily="18" charset="0"/>
                <a:cs typeface="Arial" panose="020B0604020202020204" pitchFamily="34" charset="0"/>
              </a:rPr>
              <a:t>Sostenibilidad</a:t>
            </a:r>
          </a:p>
          <a:p>
            <a:pPr marL="0" indent="0" algn="just">
              <a:spcBef>
                <a:spcPts val="600"/>
              </a:spcBef>
              <a:spcAft>
                <a:spcPts val="600"/>
              </a:spcAft>
              <a:buFont typeface="Wingdings" panose="05000000000000000000" pitchFamily="2" charset="2"/>
              <a:buNone/>
            </a:pPr>
            <a:r>
              <a:rPr sz="2800" dirty="0">
                <a:ea typeface="Times New Roman" panose="02020603050405020304" pitchFamily="18" charset="0"/>
                <a:cs typeface="Arial" panose="020B0604020202020204" pitchFamily="34" charset="0"/>
              </a:rPr>
              <a:t>El proyecto se hace plenamente sostenible, pues propone aumentar la producción de oxígeno medicinal para los servicios que presta. Disminuyendo los gastos logísticos de transportación a las dos instituciones Hospital y Empresa Suministradora con la perspectiva de poder entregar oxígeno a los </a:t>
            </a:r>
            <a:r>
              <a:rPr sz="2800" dirty="0" err="1">
                <a:ea typeface="Times New Roman" panose="02020603050405020304" pitchFamily="18" charset="0"/>
                <a:cs typeface="Arial" panose="020B0604020202020204" pitchFamily="34" charset="0"/>
              </a:rPr>
              <a:t>Municipios</a:t>
            </a:r>
            <a:r>
              <a:rPr sz="2800" dirty="0">
                <a:ea typeface="Times New Roman" panose="02020603050405020304" pitchFamily="18" charset="0"/>
                <a:cs typeface="Arial" panose="020B0604020202020204" pitchFamily="34" charset="0"/>
              </a:rPr>
              <a:t> </a:t>
            </a:r>
            <a:r>
              <a:rPr sz="2800" dirty="0" smtClean="0">
                <a:ea typeface="Times New Roman" panose="02020603050405020304" pitchFamily="18" charset="0"/>
                <a:cs typeface="Arial" panose="020B0604020202020204" pitchFamily="34" charset="0"/>
              </a:rPr>
              <a:t>en </a:t>
            </a:r>
            <a:r>
              <a:rPr sz="2800" dirty="0">
                <a:ea typeface="Times New Roman" panose="02020603050405020304" pitchFamily="18" charset="0"/>
                <a:cs typeface="Arial" panose="020B0604020202020204" pitchFamily="34" charset="0"/>
              </a:rPr>
              <a:t>un momento determinado.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CuadroTexto"/>
          <p:cNvSpPr txBox="1">
            <a:spLocks noChangeArrowheads="1"/>
          </p:cNvSpPr>
          <p:nvPr/>
        </p:nvSpPr>
        <p:spPr bwMode="auto">
          <a:xfrm>
            <a:off x="223324" y="184445"/>
            <a:ext cx="8675847" cy="368300"/>
          </a:xfrm>
          <a:prstGeom prst="rect">
            <a:avLst/>
          </a:prstGeom>
          <a:solidFill>
            <a:schemeClr val="accent6">
              <a:lumMod val="20000"/>
              <a:lumOff val="80000"/>
            </a:schemeClr>
          </a:solidFill>
          <a:ln w="28575">
            <a:solidFill>
              <a:schemeClr val="tx1"/>
            </a:solidFill>
            <a:miter lim="800000"/>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6080">
              <a:lnSpc>
                <a:spcPct val="100000"/>
              </a:lnSpc>
              <a:spcBef>
                <a:spcPct val="0"/>
              </a:spcBef>
              <a:buFont typeface="Arial" panose="020B0604020202020204" pitchFamily="34" charset="0"/>
              <a:buNone/>
              <a:defRPr/>
            </a:pPr>
            <a:r>
              <a:rPr lang="es-ES_tradnl" altLang="es-MX" sz="1800" b="1" dirty="0">
                <a:solidFill>
                  <a:prstClr val="black"/>
                </a:solidFill>
                <a:latin typeface="Arial" panose="020B0604020202020204" pitchFamily="34" charset="0"/>
                <a:cs typeface="Arial" panose="020B0604020202020204" pitchFamily="34" charset="0"/>
              </a:rPr>
              <a:t>Propuesta de </a:t>
            </a:r>
            <a:r>
              <a:rPr lang="es-MX" altLang="es-MX" sz="1800" b="1" dirty="0">
                <a:solidFill>
                  <a:prstClr val="black"/>
                </a:solidFill>
                <a:latin typeface="Arial" panose="020B0604020202020204" pitchFamily="34" charset="0"/>
                <a:cs typeface="Arial" panose="020B0604020202020204" pitchFamily="34" charset="0"/>
              </a:rPr>
              <a:t>Instalación de Planta Gasificadora de Oxígeno Medicinal.</a:t>
            </a:r>
          </a:p>
        </p:txBody>
      </p:sp>
      <p:sp>
        <p:nvSpPr>
          <p:cNvPr id="2" name="Marcador de número de diapositiva 1"/>
          <p:cNvSpPr>
            <a:spLocks noGrp="1"/>
          </p:cNvSpPr>
          <p:nvPr>
            <p:ph type="sldNum" sz="quarter" idx="12"/>
          </p:nvPr>
        </p:nvSpPr>
        <p:spPr/>
        <p:txBody>
          <a:bodyPr/>
          <a:lstStyle/>
          <a:p>
            <a:fld id="{6E101DD4-F626-4E42-A66C-BB491C7847A1}" type="slidenum">
              <a:rPr lang="pt-BR" smtClean="0"/>
              <a:pPr/>
              <a:t>5</a:t>
            </a:fld>
            <a:endParaRPr lang="pt-BR" dirty="0"/>
          </a:p>
        </p:txBody>
      </p:sp>
      <p:sp>
        <p:nvSpPr>
          <p:cNvPr id="6" name="Rectángulo 1"/>
          <p:cNvSpPr>
            <a:spLocks noChangeArrowheads="1"/>
          </p:cNvSpPr>
          <p:nvPr/>
        </p:nvSpPr>
        <p:spPr bwMode="auto">
          <a:xfrm>
            <a:off x="95250" y="980440"/>
            <a:ext cx="8803640" cy="3939540"/>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lgn="just">
              <a:spcBef>
                <a:spcPts val="600"/>
              </a:spcBef>
              <a:spcAft>
                <a:spcPts val="600"/>
              </a:spcAft>
              <a:buFont typeface="Wingdings" panose="05000000000000000000" pitchFamily="2" charset="2"/>
              <a:buNone/>
            </a:pPr>
            <a:r>
              <a:rPr sz="1700" b="1" dirty="0">
                <a:ea typeface="Times New Roman" panose="02020603050405020304" pitchFamily="18" charset="0"/>
                <a:cs typeface="Arial" panose="020B0604020202020204" pitchFamily="34" charset="0"/>
              </a:rPr>
              <a:t>O</a:t>
            </a:r>
            <a:r>
              <a:rPr sz="1800" b="1" dirty="0">
                <a:ea typeface="Times New Roman" panose="02020603050405020304" pitchFamily="18" charset="0"/>
                <a:cs typeface="Arial" panose="020B0604020202020204" pitchFamily="34" charset="0"/>
              </a:rPr>
              <a:t>rganismos que intervienen en el proyecto</a:t>
            </a:r>
          </a:p>
          <a:p>
            <a:pPr algn="just">
              <a:spcBef>
                <a:spcPts val="600"/>
              </a:spcBef>
              <a:spcAft>
                <a:spcPts val="600"/>
              </a:spcAft>
              <a:buFont typeface="Arial" panose="020B0604020202020204" pitchFamily="34" charset="0"/>
              <a:buChar char="•"/>
            </a:pPr>
            <a:r>
              <a:rPr lang="es-ES" sz="1800" b="1" dirty="0">
                <a:ea typeface="Times New Roman" panose="02020603050405020304" pitchFamily="18" charset="0"/>
                <a:cs typeface="Arial" panose="020B0604020202020204" pitchFamily="34" charset="0"/>
              </a:rPr>
              <a:t>Hospital Clínico Quirúrgico Universitario “Dr. Ambrosio Grillo Portuondo”</a:t>
            </a:r>
            <a:r>
              <a:rPr lang="es-ES_tradnl" sz="1800" dirty="0" smtClean="0">
                <a:ea typeface="Times New Roman" panose="02020603050405020304" pitchFamily="18" charset="0"/>
                <a:cs typeface="Arial" panose="020B0604020202020204" pitchFamily="34" charset="0"/>
              </a:rPr>
              <a:t>.</a:t>
            </a:r>
            <a:r>
              <a:rPr sz="1800" dirty="0" smtClean="0">
                <a:ea typeface="Times New Roman" panose="02020603050405020304" pitchFamily="18" charset="0"/>
                <a:cs typeface="Arial" panose="020B0604020202020204" pitchFamily="34" charset="0"/>
              </a:rPr>
              <a:t> </a:t>
            </a:r>
            <a:r>
              <a:rPr sz="1800" dirty="0">
                <a:ea typeface="Times New Roman" panose="02020603050405020304" pitchFamily="18" charset="0"/>
                <a:cs typeface="Arial" panose="020B0604020202020204" pitchFamily="34" charset="0"/>
              </a:rPr>
              <a:t>Inversionista principal  </a:t>
            </a:r>
          </a:p>
          <a:p>
            <a:pPr algn="just">
              <a:spcBef>
                <a:spcPts val="600"/>
              </a:spcBef>
              <a:spcAft>
                <a:spcPts val="600"/>
              </a:spcAft>
              <a:buFont typeface="Arial" panose="020B0604020202020204" pitchFamily="34" charset="0"/>
              <a:buChar char="•"/>
            </a:pPr>
            <a:r>
              <a:rPr sz="1800" dirty="0">
                <a:ea typeface="Times New Roman" panose="02020603050405020304" pitchFamily="18" charset="0"/>
                <a:cs typeface="Arial" panose="020B0604020202020204" pitchFamily="34" charset="0"/>
              </a:rPr>
              <a:t>Electromedicina Provincial. Garantiza la conexión de la planta al sistema de gases del Hospital.  </a:t>
            </a:r>
          </a:p>
          <a:p>
            <a:pPr algn="just">
              <a:spcBef>
                <a:spcPts val="600"/>
              </a:spcBef>
              <a:spcAft>
                <a:spcPts val="600"/>
              </a:spcAft>
              <a:buFont typeface="Arial" panose="020B0604020202020204" pitchFamily="34" charset="0"/>
              <a:buChar char="•"/>
            </a:pPr>
            <a:r>
              <a:rPr sz="1800" dirty="0">
                <a:ea typeface="Times New Roman" panose="02020603050405020304" pitchFamily="18" charset="0"/>
                <a:cs typeface="Arial" panose="020B0604020202020204" pitchFamily="34" charset="0"/>
              </a:rPr>
              <a:t>CEDAI. Encargada de la instalación de la planta y la parte tecnológica. </a:t>
            </a:r>
          </a:p>
          <a:p>
            <a:pPr algn="just">
              <a:spcBef>
                <a:spcPts val="600"/>
              </a:spcBef>
              <a:spcAft>
                <a:spcPts val="600"/>
              </a:spcAft>
              <a:buFont typeface="Arial" panose="020B0604020202020204" pitchFamily="34" charset="0"/>
              <a:buChar char="•"/>
            </a:pPr>
            <a:r>
              <a:rPr sz="1800" dirty="0">
                <a:ea typeface="Times New Roman" panose="02020603050405020304" pitchFamily="18" charset="0"/>
                <a:cs typeface="Arial" panose="020B0604020202020204" pitchFamily="34" charset="0"/>
              </a:rPr>
              <a:t>Empresa de Gases Industriales. Capacitación de los operadores de la planta. </a:t>
            </a:r>
          </a:p>
          <a:p>
            <a:pPr algn="just">
              <a:spcBef>
                <a:spcPts val="600"/>
              </a:spcBef>
              <a:spcAft>
                <a:spcPts val="600"/>
              </a:spcAft>
              <a:buFont typeface="Arial" panose="020B0604020202020204" pitchFamily="34" charset="0"/>
              <a:buChar char="•"/>
            </a:pPr>
            <a:r>
              <a:rPr sz="1800" dirty="0">
                <a:ea typeface="Times New Roman" panose="02020603050405020304" pitchFamily="18" charset="0"/>
                <a:cs typeface="Arial" panose="020B0604020202020204" pitchFamily="34" charset="0"/>
              </a:rPr>
              <a:t>OBE Provincial. Instalación </a:t>
            </a:r>
            <a:r>
              <a:rPr lang="es-ES" sz="1800" dirty="0" smtClean="0">
                <a:ea typeface="Times New Roman" panose="02020603050405020304" pitchFamily="18" charset="0"/>
                <a:cs typeface="Arial" panose="020B0604020202020204" pitchFamily="34" charset="0"/>
              </a:rPr>
              <a:t>eléctrica</a:t>
            </a:r>
            <a:r>
              <a:rPr sz="1800" dirty="0" smtClean="0">
                <a:ea typeface="Times New Roman" panose="02020603050405020304" pitchFamily="18" charset="0"/>
                <a:cs typeface="Arial" panose="020B0604020202020204" pitchFamily="34" charset="0"/>
              </a:rPr>
              <a:t> </a:t>
            </a:r>
            <a:r>
              <a:rPr sz="1800" dirty="0">
                <a:ea typeface="Times New Roman" panose="02020603050405020304" pitchFamily="18" charset="0"/>
                <a:cs typeface="Arial" panose="020B0604020202020204" pitchFamily="34" charset="0"/>
              </a:rPr>
              <a:t>con la que operara la misma. </a:t>
            </a:r>
          </a:p>
          <a:p>
            <a:pPr algn="just">
              <a:spcBef>
                <a:spcPts val="600"/>
              </a:spcBef>
              <a:spcAft>
                <a:spcPts val="600"/>
              </a:spcAft>
              <a:buFont typeface="Arial" panose="020B0604020202020204" pitchFamily="34" charset="0"/>
              <a:buChar char="•"/>
            </a:pPr>
            <a:r>
              <a:rPr sz="1800" dirty="0" smtClean="0">
                <a:ea typeface="Times New Roman" panose="02020603050405020304" pitchFamily="18" charset="0"/>
                <a:cs typeface="Arial" panose="020B0604020202020204" pitchFamily="34" charset="0"/>
              </a:rPr>
              <a:t> </a:t>
            </a:r>
            <a:r>
              <a:rPr lang="es-ES" sz="1800" dirty="0" smtClean="0">
                <a:ea typeface="Times New Roman" panose="02020603050405020304" pitchFamily="18" charset="0"/>
                <a:cs typeface="Arial" panose="020B0604020202020204" pitchFamily="34" charset="0"/>
              </a:rPr>
              <a:t>Brigada TCP </a:t>
            </a:r>
            <a:r>
              <a:rPr lang="es-ES" sz="1800" dirty="0">
                <a:ea typeface="Times New Roman" panose="02020603050405020304" pitchFamily="18" charset="0"/>
                <a:cs typeface="Arial" panose="020B0604020202020204" pitchFamily="34" charset="0"/>
              </a:rPr>
              <a:t> </a:t>
            </a:r>
            <a:r>
              <a:rPr lang="es-ES" sz="1800" dirty="0" smtClean="0">
                <a:ea typeface="Times New Roman" panose="02020603050405020304" pitchFamily="18" charset="0"/>
                <a:cs typeface="Arial" panose="020B0604020202020204" pitchFamily="34" charset="0"/>
              </a:rPr>
              <a:t>c</a:t>
            </a:r>
            <a:r>
              <a:rPr sz="1800" dirty="0" err="1" smtClean="0">
                <a:ea typeface="Times New Roman" panose="02020603050405020304" pitchFamily="18" charset="0"/>
                <a:cs typeface="Arial" panose="020B0604020202020204" pitchFamily="34" charset="0"/>
              </a:rPr>
              <a:t>onstrucción</a:t>
            </a:r>
            <a:r>
              <a:rPr sz="1800" dirty="0" smtClean="0">
                <a:ea typeface="Times New Roman" panose="02020603050405020304" pitchFamily="18" charset="0"/>
                <a:cs typeface="Arial" panose="020B0604020202020204" pitchFamily="34" charset="0"/>
              </a:rPr>
              <a:t> civil de la </a:t>
            </a:r>
            <a:r>
              <a:rPr sz="1800" dirty="0" err="1" smtClean="0">
                <a:ea typeface="Times New Roman" panose="02020603050405020304" pitchFamily="18" charset="0"/>
                <a:cs typeface="Arial" panose="020B0604020202020204" pitchFamily="34" charset="0"/>
              </a:rPr>
              <a:t>obra</a:t>
            </a:r>
            <a:r>
              <a:rPr sz="1800" dirty="0" smtClean="0">
                <a:ea typeface="Times New Roman" panose="02020603050405020304" pitchFamily="18" charset="0"/>
                <a:cs typeface="Arial" panose="020B0604020202020204" pitchFamily="34" charset="0"/>
              </a:rPr>
              <a:t>.</a:t>
            </a:r>
          </a:p>
          <a:p>
            <a:pPr algn="just">
              <a:spcBef>
                <a:spcPts val="600"/>
              </a:spcBef>
              <a:spcAft>
                <a:spcPts val="600"/>
              </a:spcAft>
              <a:buFont typeface="Arial" panose="020B0604020202020204" pitchFamily="34" charset="0"/>
              <a:buChar char="•"/>
            </a:pPr>
            <a:r>
              <a:rPr lang="es-ES" sz="1800" dirty="0" smtClean="0">
                <a:ea typeface="Times New Roman" panose="02020603050405020304" pitchFamily="18" charset="0"/>
                <a:cs typeface="Arial" panose="020B0604020202020204" pitchFamily="34" charset="0"/>
              </a:rPr>
              <a:t>EMPA </a:t>
            </a:r>
            <a:r>
              <a:rPr sz="1800" dirty="0" smtClean="0">
                <a:ea typeface="Times New Roman" panose="02020603050405020304" pitchFamily="18" charset="0"/>
                <a:cs typeface="Arial" panose="020B0604020202020204" pitchFamily="34" charset="0"/>
              </a:rPr>
              <a:t> </a:t>
            </a:r>
            <a:r>
              <a:rPr sz="1800" dirty="0" err="1" smtClean="0">
                <a:ea typeface="Times New Roman" panose="02020603050405020304" pitchFamily="18" charset="0"/>
                <a:cs typeface="Arial" panose="020B0604020202020204" pitchFamily="34" charset="0"/>
              </a:rPr>
              <a:t>Proyecto</a:t>
            </a:r>
            <a:r>
              <a:rPr sz="1800" dirty="0" smtClean="0">
                <a:ea typeface="Times New Roman" panose="02020603050405020304" pitchFamily="18" charset="0"/>
                <a:cs typeface="Arial" panose="020B0604020202020204" pitchFamily="34" charset="0"/>
              </a:rPr>
              <a:t> de la </a:t>
            </a:r>
            <a:r>
              <a:rPr sz="1800" dirty="0" err="1" smtClean="0">
                <a:ea typeface="Times New Roman" panose="02020603050405020304" pitchFamily="18" charset="0"/>
                <a:cs typeface="Arial" panose="020B0604020202020204" pitchFamily="34" charset="0"/>
              </a:rPr>
              <a:t>obra</a:t>
            </a:r>
            <a:r>
              <a:rPr sz="1800" dirty="0" smtClean="0">
                <a:ea typeface="Times New Roman" panose="02020603050405020304" pitchFamily="18" charset="0"/>
                <a:cs typeface="Arial" panose="020B0604020202020204" pitchFamily="34" charset="0"/>
              </a:rPr>
              <a:t>.  </a:t>
            </a:r>
            <a:endParaRPr sz="1800" dirty="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CuadroTexto"/>
          <p:cNvSpPr txBox="1">
            <a:spLocks noChangeArrowheads="1"/>
          </p:cNvSpPr>
          <p:nvPr/>
        </p:nvSpPr>
        <p:spPr bwMode="auto">
          <a:xfrm>
            <a:off x="223324" y="184445"/>
            <a:ext cx="8675847" cy="368300"/>
          </a:xfrm>
          <a:prstGeom prst="rect">
            <a:avLst/>
          </a:prstGeom>
          <a:solidFill>
            <a:schemeClr val="accent6">
              <a:lumMod val="20000"/>
              <a:lumOff val="80000"/>
            </a:schemeClr>
          </a:solidFill>
          <a:ln w="28575">
            <a:solidFill>
              <a:schemeClr val="tx1"/>
            </a:solidFill>
            <a:miter lim="800000"/>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6080">
              <a:lnSpc>
                <a:spcPct val="100000"/>
              </a:lnSpc>
              <a:spcBef>
                <a:spcPct val="0"/>
              </a:spcBef>
              <a:buFont typeface="Arial" panose="020B0604020202020204" pitchFamily="34" charset="0"/>
              <a:buNone/>
              <a:defRPr/>
            </a:pPr>
            <a:r>
              <a:rPr lang="es-ES_tradnl" altLang="es-MX" sz="1800" b="1" dirty="0">
                <a:solidFill>
                  <a:prstClr val="black"/>
                </a:solidFill>
                <a:latin typeface="Arial" panose="020B0604020202020204" pitchFamily="34" charset="0"/>
                <a:cs typeface="Arial" panose="020B0604020202020204" pitchFamily="34" charset="0"/>
              </a:rPr>
              <a:t>Propuesta de </a:t>
            </a:r>
            <a:r>
              <a:rPr lang="es-MX" altLang="es-MX" sz="1800" b="1" dirty="0">
                <a:solidFill>
                  <a:prstClr val="black"/>
                </a:solidFill>
                <a:latin typeface="Arial" panose="020B0604020202020204" pitchFamily="34" charset="0"/>
                <a:cs typeface="Arial" panose="020B0604020202020204" pitchFamily="34" charset="0"/>
              </a:rPr>
              <a:t>Instalación de Planta Gasificadora de Oxígeno Medicinal.</a:t>
            </a:r>
          </a:p>
        </p:txBody>
      </p:sp>
      <p:sp>
        <p:nvSpPr>
          <p:cNvPr id="2" name="Marcador de número de diapositiva 1"/>
          <p:cNvSpPr>
            <a:spLocks noGrp="1"/>
          </p:cNvSpPr>
          <p:nvPr>
            <p:ph type="sldNum" sz="quarter" idx="12"/>
          </p:nvPr>
        </p:nvSpPr>
        <p:spPr/>
        <p:txBody>
          <a:bodyPr/>
          <a:lstStyle/>
          <a:p>
            <a:fld id="{6E101DD4-F626-4E42-A66C-BB491C7847A1}" type="slidenum">
              <a:rPr lang="pt-BR" smtClean="0"/>
              <a:pPr/>
              <a:t>6</a:t>
            </a:fld>
            <a:endParaRPr lang="pt-BR" dirty="0"/>
          </a:p>
        </p:txBody>
      </p:sp>
      <p:sp>
        <p:nvSpPr>
          <p:cNvPr id="6" name="Rectángulo 1"/>
          <p:cNvSpPr>
            <a:spLocks noChangeArrowheads="1"/>
          </p:cNvSpPr>
          <p:nvPr/>
        </p:nvSpPr>
        <p:spPr bwMode="auto">
          <a:xfrm>
            <a:off x="95250" y="980440"/>
            <a:ext cx="8803640" cy="4338320"/>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lgn="just">
              <a:spcBef>
                <a:spcPts val="600"/>
              </a:spcBef>
              <a:spcAft>
                <a:spcPts val="600"/>
              </a:spcAft>
              <a:buFont typeface="Wingdings" panose="05000000000000000000" pitchFamily="2" charset="2"/>
              <a:buNone/>
            </a:pPr>
            <a:endParaRPr sz="1800" b="1" dirty="0">
              <a:ea typeface="Times New Roman" panose="02020603050405020304" pitchFamily="18" charset="0"/>
              <a:cs typeface="Arial" panose="020B0604020202020204" pitchFamily="34" charset="0"/>
            </a:endParaRPr>
          </a:p>
          <a:p>
            <a:pPr marL="0" indent="0" algn="just">
              <a:spcBef>
                <a:spcPts val="600"/>
              </a:spcBef>
              <a:spcAft>
                <a:spcPts val="600"/>
              </a:spcAft>
              <a:buFont typeface="Wingdings" panose="05000000000000000000" pitchFamily="2" charset="2"/>
              <a:buNone/>
            </a:pPr>
            <a:r>
              <a:rPr sz="1800" b="1" dirty="0">
                <a:ea typeface="Times New Roman" panose="02020603050405020304" pitchFamily="18" charset="0"/>
                <a:cs typeface="Arial" panose="020B0604020202020204" pitchFamily="34" charset="0"/>
              </a:rPr>
              <a:t>ETAPA DE CONSTRUCCIÓN Y MONTAJE: </a:t>
            </a:r>
          </a:p>
          <a:p>
            <a:pPr marL="0" indent="0" algn="just">
              <a:spcBef>
                <a:spcPts val="600"/>
              </a:spcBef>
              <a:spcAft>
                <a:spcPts val="600"/>
              </a:spcAft>
              <a:buFont typeface="Wingdings" panose="05000000000000000000" pitchFamily="2" charset="2"/>
              <a:buNone/>
            </a:pPr>
            <a:r>
              <a:rPr sz="1800" dirty="0">
                <a:ea typeface="Times New Roman" panose="02020603050405020304" pitchFamily="18" charset="0"/>
                <a:cs typeface="Arial" panose="020B0604020202020204" pitchFamily="34" charset="0"/>
              </a:rPr>
              <a:t>En el diagnóstico se proponen dos acciones constructivas, para lo cual se debe construir una cimentación en balsa para el soporte de la planta y una caseta que comprende la protección de la misma y el área de llenado de botellones. </a:t>
            </a:r>
          </a:p>
          <a:p>
            <a:pPr marL="0" indent="0" algn="just">
              <a:spcBef>
                <a:spcPts val="600"/>
              </a:spcBef>
              <a:spcAft>
                <a:spcPts val="600"/>
              </a:spcAft>
              <a:buFont typeface="Wingdings" panose="05000000000000000000" pitchFamily="2" charset="2"/>
              <a:buNone/>
            </a:pPr>
            <a:r>
              <a:rPr sz="1800" dirty="0">
                <a:ea typeface="Times New Roman" panose="02020603050405020304" pitchFamily="18" charset="0"/>
                <a:cs typeface="Arial" panose="020B0604020202020204" pitchFamily="34" charset="0"/>
              </a:rPr>
              <a:t>OBRA CIVIL: Incluye: obras para la fundición de balsa y construcción de caseta de estructuras metálicas y cubierta ligera. </a:t>
            </a:r>
          </a:p>
          <a:p>
            <a:pPr marL="0" indent="0" algn="just">
              <a:spcBef>
                <a:spcPts val="600"/>
              </a:spcBef>
              <a:spcAft>
                <a:spcPts val="600"/>
              </a:spcAft>
              <a:buFont typeface="Wingdings" panose="05000000000000000000" pitchFamily="2" charset="2"/>
              <a:buNone/>
            </a:pPr>
            <a:r>
              <a:rPr sz="1800" dirty="0">
                <a:ea typeface="Times New Roman" panose="02020603050405020304" pitchFamily="18" charset="0"/>
                <a:cs typeface="Arial" panose="020B0604020202020204" pitchFamily="34" charset="0"/>
              </a:rPr>
              <a:t>Características:</a:t>
            </a:r>
          </a:p>
          <a:p>
            <a:pPr marL="0" indent="0" algn="just">
              <a:spcBef>
                <a:spcPts val="600"/>
              </a:spcBef>
              <a:spcAft>
                <a:spcPts val="600"/>
              </a:spcAft>
              <a:buFont typeface="Wingdings" panose="05000000000000000000" pitchFamily="2" charset="2"/>
              <a:buNone/>
            </a:pPr>
            <a:r>
              <a:rPr sz="1800" dirty="0">
                <a:ea typeface="Times New Roman" panose="02020603050405020304" pitchFamily="18" charset="0"/>
                <a:cs typeface="Arial" panose="020B0604020202020204" pitchFamily="34" charset="0"/>
              </a:rPr>
              <a:t>Cimentación en balsa: largo 7,50 mts, ancho 4,50 mts y un espesor de 0.35 mts.  </a:t>
            </a:r>
          </a:p>
          <a:p>
            <a:pPr marL="0" indent="0" algn="just">
              <a:spcBef>
                <a:spcPts val="600"/>
              </a:spcBef>
              <a:spcAft>
                <a:spcPts val="600"/>
              </a:spcAft>
              <a:buFont typeface="Wingdings" panose="05000000000000000000" pitchFamily="2" charset="2"/>
              <a:buNone/>
            </a:pPr>
            <a:r>
              <a:rPr sz="1800" dirty="0">
                <a:ea typeface="Times New Roman" panose="02020603050405020304" pitchFamily="18" charset="0"/>
                <a:cs typeface="Arial" panose="020B0604020202020204" pitchFamily="34" charset="0"/>
              </a:rPr>
              <a:t>Caseta: largo 11 mts y ancho 4,50 mts. (la misma difiere de la dimensión de la balsa porque se le anexa el área de llenado de botellones que no requiere de tanta resistencia en la cimentación)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CuadroTexto"/>
          <p:cNvSpPr txBox="1">
            <a:spLocks noChangeArrowheads="1"/>
          </p:cNvSpPr>
          <p:nvPr/>
        </p:nvSpPr>
        <p:spPr bwMode="auto">
          <a:xfrm>
            <a:off x="223324" y="184445"/>
            <a:ext cx="8675847" cy="368300"/>
          </a:xfrm>
          <a:prstGeom prst="rect">
            <a:avLst/>
          </a:prstGeom>
          <a:solidFill>
            <a:schemeClr val="accent6">
              <a:lumMod val="20000"/>
              <a:lumOff val="80000"/>
            </a:schemeClr>
          </a:solidFill>
          <a:ln w="28575">
            <a:solidFill>
              <a:schemeClr val="tx1"/>
            </a:solidFill>
            <a:miter lim="800000"/>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6080">
              <a:lnSpc>
                <a:spcPct val="100000"/>
              </a:lnSpc>
              <a:spcBef>
                <a:spcPct val="0"/>
              </a:spcBef>
              <a:buFont typeface="Arial" panose="020B0604020202020204" pitchFamily="34" charset="0"/>
              <a:buNone/>
              <a:defRPr/>
            </a:pPr>
            <a:r>
              <a:rPr lang="es-ES_tradnl" altLang="es-MX" sz="1800" b="1" dirty="0">
                <a:solidFill>
                  <a:prstClr val="black"/>
                </a:solidFill>
                <a:latin typeface="Arial" panose="020B0604020202020204" pitchFamily="34" charset="0"/>
                <a:cs typeface="Arial" panose="020B0604020202020204" pitchFamily="34" charset="0"/>
              </a:rPr>
              <a:t>Propuesta de </a:t>
            </a:r>
            <a:r>
              <a:rPr lang="es-MX" altLang="es-MX" sz="1800" b="1" dirty="0">
                <a:solidFill>
                  <a:prstClr val="black"/>
                </a:solidFill>
                <a:latin typeface="Arial" panose="020B0604020202020204" pitchFamily="34" charset="0"/>
                <a:cs typeface="Arial" panose="020B0604020202020204" pitchFamily="34" charset="0"/>
              </a:rPr>
              <a:t>Instalación de Planta Gasificadora de Oxígeno Medicinal.</a:t>
            </a:r>
          </a:p>
        </p:txBody>
      </p:sp>
      <p:sp>
        <p:nvSpPr>
          <p:cNvPr id="2" name="Marcador de número de diapositiva 1"/>
          <p:cNvSpPr>
            <a:spLocks noGrp="1"/>
          </p:cNvSpPr>
          <p:nvPr>
            <p:ph type="sldNum" sz="quarter" idx="12"/>
          </p:nvPr>
        </p:nvSpPr>
        <p:spPr/>
        <p:txBody>
          <a:bodyPr/>
          <a:lstStyle/>
          <a:p>
            <a:fld id="{6E101DD4-F626-4E42-A66C-BB491C7847A1}" type="slidenum">
              <a:rPr lang="pt-BR" smtClean="0"/>
              <a:pPr/>
              <a:t>7</a:t>
            </a:fld>
            <a:endParaRPr lang="pt-BR" dirty="0"/>
          </a:p>
        </p:txBody>
      </p:sp>
      <p:sp>
        <p:nvSpPr>
          <p:cNvPr id="6" name="Rectángulo 1"/>
          <p:cNvSpPr>
            <a:spLocks noChangeArrowheads="1"/>
          </p:cNvSpPr>
          <p:nvPr/>
        </p:nvSpPr>
        <p:spPr bwMode="auto">
          <a:xfrm>
            <a:off x="95250" y="980440"/>
            <a:ext cx="8803640" cy="4770537"/>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lgn="just">
              <a:spcBef>
                <a:spcPts val="600"/>
              </a:spcBef>
              <a:spcAft>
                <a:spcPts val="600"/>
              </a:spcAft>
              <a:buFont typeface="Wingdings" panose="05000000000000000000" pitchFamily="2" charset="2"/>
              <a:buNone/>
            </a:pPr>
            <a:endParaRPr sz="1800" b="1" dirty="0">
              <a:ea typeface="Times New Roman" panose="02020603050405020304" pitchFamily="18" charset="0"/>
              <a:cs typeface="Arial" panose="020B0604020202020204" pitchFamily="34" charset="0"/>
            </a:endParaRPr>
          </a:p>
          <a:p>
            <a:pPr marL="0" indent="0" algn="just">
              <a:spcBef>
                <a:spcPts val="600"/>
              </a:spcBef>
              <a:spcAft>
                <a:spcPts val="600"/>
              </a:spcAft>
              <a:buFont typeface="Wingdings" panose="05000000000000000000" pitchFamily="2" charset="2"/>
              <a:buNone/>
            </a:pPr>
            <a:r>
              <a:rPr sz="1800" b="1" dirty="0">
                <a:ea typeface="Times New Roman" panose="02020603050405020304" pitchFamily="18" charset="0"/>
                <a:cs typeface="Arial" panose="020B0604020202020204" pitchFamily="34" charset="0"/>
              </a:rPr>
              <a:t>OBRA ELÉCTRICA: </a:t>
            </a:r>
          </a:p>
          <a:p>
            <a:pPr marL="0" indent="0" algn="just">
              <a:spcBef>
                <a:spcPts val="600"/>
              </a:spcBef>
              <a:spcAft>
                <a:spcPts val="600"/>
              </a:spcAft>
              <a:buFont typeface="Wingdings" panose="05000000000000000000" pitchFamily="2" charset="2"/>
              <a:buNone/>
            </a:pPr>
            <a:r>
              <a:rPr sz="1800" dirty="0">
                <a:ea typeface="Times New Roman" panose="02020603050405020304" pitchFamily="18" charset="0"/>
                <a:cs typeface="Arial" panose="020B0604020202020204" pitchFamily="34" charset="0"/>
              </a:rPr>
              <a:t>Para la instalación eléctrica se realizó un diagnóstico detallado de la demanda de corriente de la planta la que oscila en 30 kW/h, determinándose que en el hospital existe cobertura para esta demanda, con un voltaje de 220 trifásico, por lo que se propone su instalación desde la PGD de los GEE, los que se encuentran a una distancia aproximada de 80 mts.</a:t>
            </a:r>
          </a:p>
          <a:p>
            <a:pPr marL="0" indent="0" algn="just">
              <a:spcBef>
                <a:spcPts val="600"/>
              </a:spcBef>
              <a:spcAft>
                <a:spcPts val="600"/>
              </a:spcAft>
              <a:buFont typeface="Wingdings" panose="05000000000000000000" pitchFamily="2" charset="2"/>
              <a:buNone/>
            </a:pPr>
            <a:endParaRPr lang="es-ES" sz="1800" b="1" smtClean="0">
              <a:ea typeface="Times New Roman" panose="02020603050405020304" pitchFamily="18" charset="0"/>
              <a:cs typeface="Arial" panose="020B0604020202020204" pitchFamily="34" charset="0"/>
            </a:endParaRPr>
          </a:p>
          <a:p>
            <a:pPr marL="0" indent="0" algn="just">
              <a:spcBef>
                <a:spcPts val="600"/>
              </a:spcBef>
              <a:spcAft>
                <a:spcPts val="600"/>
              </a:spcAft>
              <a:buFont typeface="Wingdings" panose="05000000000000000000" pitchFamily="2" charset="2"/>
              <a:buNone/>
            </a:pPr>
            <a:r>
              <a:rPr sz="1800" b="1" smtClean="0">
                <a:ea typeface="Times New Roman" panose="02020603050405020304" pitchFamily="18" charset="0"/>
                <a:cs typeface="Arial" panose="020B0604020202020204" pitchFamily="34" charset="0"/>
              </a:rPr>
              <a:t>OBRA </a:t>
            </a:r>
            <a:r>
              <a:rPr sz="1800" b="1" dirty="0">
                <a:ea typeface="Times New Roman" panose="02020603050405020304" pitchFamily="18" charset="0"/>
                <a:cs typeface="Arial" panose="020B0604020202020204" pitchFamily="34" charset="0"/>
              </a:rPr>
              <a:t>MECÁNICA Y TUBERÍAS: </a:t>
            </a:r>
          </a:p>
          <a:p>
            <a:pPr marL="0" indent="0" algn="just">
              <a:spcBef>
                <a:spcPts val="600"/>
              </a:spcBef>
              <a:spcAft>
                <a:spcPts val="600"/>
              </a:spcAft>
              <a:buFont typeface="Wingdings" panose="05000000000000000000" pitchFamily="2" charset="2"/>
              <a:buNone/>
            </a:pPr>
            <a:r>
              <a:rPr sz="1800" dirty="0">
                <a:ea typeface="Times New Roman" panose="02020603050405020304" pitchFamily="18" charset="0"/>
                <a:cs typeface="Arial" panose="020B0604020202020204" pitchFamily="34" charset="0"/>
              </a:rPr>
              <a:t>Incluye: el montaje de todas las tuberías, conexiones y válvulas, así como la pintura.</a:t>
            </a:r>
          </a:p>
          <a:p>
            <a:pPr marL="0" indent="0" algn="just">
              <a:spcBef>
                <a:spcPts val="600"/>
              </a:spcBef>
              <a:spcAft>
                <a:spcPts val="600"/>
              </a:spcAft>
              <a:buFont typeface="Wingdings" panose="05000000000000000000" pitchFamily="2" charset="2"/>
              <a:buNone/>
            </a:pPr>
            <a:r>
              <a:rPr sz="1800" dirty="0">
                <a:ea typeface="Times New Roman" panose="02020603050405020304" pitchFamily="18" charset="0"/>
                <a:cs typeface="Arial" panose="020B0604020202020204" pitchFamily="34" charset="0"/>
              </a:rPr>
              <a:t>En esta etapa de la obra está identificado que para poder acoplar la planta al sistema se necesitan 90 mts de tubería de cobre tóxico, la cual está localizada.</a:t>
            </a:r>
          </a:p>
          <a:p>
            <a:pPr marL="0" indent="0" algn="just">
              <a:spcBef>
                <a:spcPts val="600"/>
              </a:spcBef>
              <a:spcAft>
                <a:spcPts val="600"/>
              </a:spcAft>
              <a:buFont typeface="Wingdings" panose="05000000000000000000" pitchFamily="2" charset="2"/>
              <a:buNone/>
            </a:pPr>
            <a:endParaRPr sz="1800" dirty="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número de diapositiva 1"/>
          <p:cNvSpPr>
            <a:spLocks noGrp="1"/>
          </p:cNvSpPr>
          <p:nvPr>
            <p:ph type="sldNum" sz="quarter" idx="12"/>
          </p:nvPr>
        </p:nvSpPr>
        <p:spPr/>
        <p:txBody>
          <a:bodyPr/>
          <a:lstStyle/>
          <a:p>
            <a:fld id="{6E101DD4-F626-4E42-A66C-BB491C7847A1}" type="slidenum">
              <a:rPr lang="pt-BR" smtClean="0"/>
              <a:pPr/>
              <a:t>8</a:t>
            </a:fld>
            <a:endParaRPr lang="pt-BR"/>
          </a:p>
        </p:txBody>
      </p:sp>
      <p:pic>
        <p:nvPicPr>
          <p:cNvPr id="3" name="Imagen 2"/>
          <p:cNvPicPr>
            <a:picLocks noChangeAspect="1"/>
          </p:cNvPicPr>
          <p:nvPr/>
        </p:nvPicPr>
        <p:blipFill>
          <a:blip r:embed="rId2"/>
          <a:srcRect l="13206" t="990" r="15222" b="7205"/>
          <a:stretch>
            <a:fillRect/>
          </a:stretch>
        </p:blipFill>
        <p:spPr>
          <a:xfrm>
            <a:off x="107504" y="78105"/>
            <a:ext cx="8705215" cy="627824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número de diapositiva 1"/>
          <p:cNvSpPr>
            <a:spLocks noGrp="1"/>
          </p:cNvSpPr>
          <p:nvPr>
            <p:ph type="sldNum" sz="quarter" idx="12"/>
          </p:nvPr>
        </p:nvSpPr>
        <p:spPr/>
        <p:txBody>
          <a:bodyPr/>
          <a:lstStyle/>
          <a:p>
            <a:fld id="{6E101DD4-F626-4E42-A66C-BB491C7847A1}" type="slidenum">
              <a:rPr lang="pt-BR" smtClean="0"/>
              <a:pPr/>
              <a:t>9</a:t>
            </a:fld>
            <a:endParaRPr lang="pt-BR"/>
          </a:p>
        </p:txBody>
      </p:sp>
      <p:pic>
        <p:nvPicPr>
          <p:cNvPr id="3" name="Imagen 2"/>
          <p:cNvPicPr>
            <a:picLocks noChangeAspect="1"/>
          </p:cNvPicPr>
          <p:nvPr/>
        </p:nvPicPr>
        <p:blipFill>
          <a:blip r:embed="rId2"/>
          <a:srcRect l="17350" t="11606" r="19009" b="7665"/>
          <a:stretch>
            <a:fillRect/>
          </a:stretch>
        </p:blipFill>
        <p:spPr>
          <a:xfrm>
            <a:off x="238125" y="175260"/>
            <a:ext cx="8667115" cy="618109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miter lim="800000"/>
        </a:ln>
      </a:spPr>
      <a:bodyPr wrap="square">
        <a:spAutoFit/>
      </a:bodyPr>
      <a:lstStyle>
        <a:defPPr marL="0" indent="0" algn="just">
          <a:spcBef>
            <a:spcPts val="600"/>
          </a:spcBef>
          <a:spcAft>
            <a:spcPts val="600"/>
          </a:spcAft>
          <a:buFont typeface="Wingdings" panose="05000000000000000000" pitchFamily="2" charset="2"/>
          <a:buNone/>
          <a:defRPr lang="es-ES" sz="1700" dirty="0">
            <a:ea typeface="Times New Roman" panose="02020603050405020304" pitchFamily="18" charset="0"/>
            <a:cs typeface="Arial" panose="020B0604020202020204" pitchFamily="34" charset="0"/>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811</Words>
  <Application>Microsoft Office PowerPoint</Application>
  <PresentationFormat>Presentación en pantalla (4:3)</PresentationFormat>
  <Paragraphs>56</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do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Georkis</dc:creator>
  <cp:lastModifiedBy>Yisel Artilez Hernandez</cp:lastModifiedBy>
  <cp:revision>7907</cp:revision>
  <cp:lastPrinted>2021-10-11T18:56:00Z</cp:lastPrinted>
  <dcterms:created xsi:type="dcterms:W3CDTF">2021-10-11T18:56:00Z</dcterms:created>
  <dcterms:modified xsi:type="dcterms:W3CDTF">2022-04-29T14:01:55Z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3082-11.1.0.10161</vt:lpwstr>
  </property>
</Properties>
</file>